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76" r:id="rId2"/>
    <p:sldId id="560" r:id="rId3"/>
    <p:sldId id="625" r:id="rId4"/>
    <p:sldId id="626" r:id="rId5"/>
    <p:sldId id="627" r:id="rId6"/>
    <p:sldId id="561" r:id="rId7"/>
    <p:sldId id="62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659" autoAdjust="0"/>
  </p:normalViewPr>
  <p:slideViewPr>
    <p:cSldViewPr snapToGrid="0">
      <p:cViewPr varScale="1">
        <p:scale>
          <a:sx n="57" d="100"/>
          <a:sy n="57" d="100"/>
        </p:scale>
        <p:origin x="1651"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F32C9-E257-4B21-85D4-5A3E03FAE49B}" type="datetimeFigureOut">
              <a:rPr lang="en-IN" smtClean="0"/>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39B14-7EA4-412A-8544-50FDE73197B0}" type="slidenum">
              <a:rPr lang="en-IN" smtClean="0"/>
              <a:t>‹#›</a:t>
            </a:fld>
            <a:endParaRPr lang="en-IN"/>
          </a:p>
        </p:txBody>
      </p:sp>
    </p:spTree>
    <p:extLst>
      <p:ext uri="{BB962C8B-B14F-4D97-AF65-F5344CB8AC3E}">
        <p14:creationId xmlns:p14="http://schemas.microsoft.com/office/powerpoint/2010/main" val="114990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Agents are processes that run on the target environment. They communicate with the server and perform the automated steps that are defined in a component process.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Usually, an agent runs on the same host where the resources that it handles are located.</a:t>
            </a:r>
          </a:p>
          <a:p>
            <a:pPr defTabSz="1165132">
              <a:defRPr/>
            </a:pPr>
            <a:endParaRPr lang="en-US" dirty="0"/>
          </a:p>
        </p:txBody>
      </p:sp>
      <p:sp>
        <p:nvSpPr>
          <p:cNvPr id="6" name="Slide Number Placeholder 5"/>
          <p:cNvSpPr>
            <a:spLocks noGrp="1"/>
          </p:cNvSpPr>
          <p:nvPr>
            <p:ph type="sldNum" sz="quarter" idx="12"/>
          </p:nvPr>
        </p:nvSpPr>
        <p:spPr/>
        <p:txBody>
          <a:bodyPr/>
          <a:lstStyle/>
          <a:p>
            <a:fld id="{87D4ED49-6B14-47B2-ADE8-B409E50FE394}" type="slidenum">
              <a:rPr lang="en-US" smtClean="0"/>
              <a:t>1</a:t>
            </a:fld>
            <a:endParaRPr lang="en-US" dirty="0"/>
          </a:p>
        </p:txBody>
      </p:sp>
      <p:sp>
        <p:nvSpPr>
          <p:cNvPr id="7"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9"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Tree>
    <p:extLst>
      <p:ext uri="{BB962C8B-B14F-4D97-AF65-F5344CB8AC3E}">
        <p14:creationId xmlns:p14="http://schemas.microsoft.com/office/powerpoint/2010/main" val="167255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Agents are installed with the installation scripts that are provided with the HCL Launch  installation files. When you bring an agent online for the first time, it creates a resource with the same name as the agent.</a:t>
            </a:r>
          </a:p>
          <a:p>
            <a:endParaRPr lang="en-US" dirty="0"/>
          </a:p>
        </p:txBody>
      </p:sp>
      <p:sp>
        <p:nvSpPr>
          <p:cNvPr id="5" name="Slide Number Placeholder 4"/>
          <p:cNvSpPr>
            <a:spLocks noGrp="1"/>
          </p:cNvSpPr>
          <p:nvPr>
            <p:ph type="sldNum" sz="quarter" idx="11"/>
          </p:nvPr>
        </p:nvSpPr>
        <p:spPr/>
        <p:txBody>
          <a:bodyPr/>
          <a:lstStyle/>
          <a:p>
            <a:pPr>
              <a:defRPr/>
            </a:pPr>
            <a:fld id="{45275DD5-0764-482C-9A5A-1DB6DE378BB8}" type="slidenum">
              <a:rPr lang="en-US" smtClean="0"/>
              <a:pPr>
                <a:defRPr/>
              </a:pPr>
              <a:t>2</a:t>
            </a:fld>
            <a:endParaRPr lang="en-US" dirty="0"/>
          </a:p>
        </p:txBody>
      </p:sp>
      <p:sp>
        <p:nvSpPr>
          <p:cNvPr id="6"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7"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Tree>
    <p:extLst>
      <p:ext uri="{BB962C8B-B14F-4D97-AF65-F5344CB8AC3E}">
        <p14:creationId xmlns:p14="http://schemas.microsoft.com/office/powerpoint/2010/main" val="19506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When the agent is installed on the deployment target, it opens access to transfer files and execute commands. All processes that the HCL Launch  server requests, including packaging, configuration, and deployments, run on hardware that is assigned to agents.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Agent communications employ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HTTP, and HTTPS protocols to communicate with the server. First, the agent uses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to establish a connection with the server. Over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the server instructs the agent to run a plug-in step and provides a URL for HTTP connectivity. The agent downloads the required plug-in, runs the step, and then sends execution output back to the server over HTTP.</a:t>
            </a:r>
          </a:p>
          <a:p>
            <a:endParaRPr lang="en-US" dirty="0"/>
          </a:p>
        </p:txBody>
      </p:sp>
      <p:sp>
        <p:nvSpPr>
          <p:cNvPr id="5" name="Slide Number Placeholder 4"/>
          <p:cNvSpPr>
            <a:spLocks noGrp="1"/>
          </p:cNvSpPr>
          <p:nvPr>
            <p:ph type="sldNum" sz="quarter" idx="11"/>
          </p:nvPr>
        </p:nvSpPr>
        <p:spPr/>
        <p:txBody>
          <a:bodyPr/>
          <a:lstStyle/>
          <a:p>
            <a:pPr>
              <a:defRPr/>
            </a:pPr>
            <a:fld id="{45275DD5-0764-482C-9A5A-1DB6DE378BB8}" type="slidenum">
              <a:rPr lang="en-US" smtClean="0"/>
              <a:pPr>
                <a:defRPr/>
              </a:pPr>
              <a:t>3</a:t>
            </a:fld>
            <a:endParaRPr lang="en-US" dirty="0"/>
          </a:p>
        </p:txBody>
      </p:sp>
      <p:sp>
        <p:nvSpPr>
          <p:cNvPr id="6"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7"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Tree>
    <p:extLst>
      <p:ext uri="{BB962C8B-B14F-4D97-AF65-F5344CB8AC3E}">
        <p14:creationId xmlns:p14="http://schemas.microsoft.com/office/powerpoint/2010/main" val="1008318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Although an agent is typically considered a single process, an agent consists of both a worker process and a monitor process.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The worker process runs the deployment work after it receives commands from the server. Work commands come from plug-in steps. The worker process uses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for system communications and HTTP REST services when it completes plug-in steps or retrieves information from the server.</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JMS protocol is deprecated  from 7.0 version  .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The monitor process is a service that manages the worker process by starting and stopping, handling restarts, upgrades, and security. The agent monitor service uses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for all server communications and for sending commands, such as the run step command, to the worker process. </a:t>
            </a:r>
          </a:p>
          <a:p>
            <a:endParaRPr lang="en-US" dirty="0"/>
          </a:p>
        </p:txBody>
      </p:sp>
      <p:sp>
        <p:nvSpPr>
          <p:cNvPr id="5" name="Slide Number Placeholder 4"/>
          <p:cNvSpPr>
            <a:spLocks noGrp="1"/>
          </p:cNvSpPr>
          <p:nvPr>
            <p:ph type="sldNum" sz="quarter" idx="11"/>
          </p:nvPr>
        </p:nvSpPr>
        <p:spPr/>
        <p:txBody>
          <a:bodyPr/>
          <a:lstStyle/>
          <a:p>
            <a:pPr>
              <a:defRPr/>
            </a:pPr>
            <a:fld id="{45275DD5-0764-482C-9A5A-1DB6DE378BB8}" type="slidenum">
              <a:rPr lang="en-US" smtClean="0"/>
              <a:pPr>
                <a:defRPr/>
              </a:pPr>
              <a:t>4</a:t>
            </a:fld>
            <a:endParaRPr lang="en-US" dirty="0"/>
          </a:p>
        </p:txBody>
      </p:sp>
      <p:sp>
        <p:nvSpPr>
          <p:cNvPr id="6"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7"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Tree>
    <p:extLst>
      <p:ext uri="{BB962C8B-B14F-4D97-AF65-F5344CB8AC3E}">
        <p14:creationId xmlns:p14="http://schemas.microsoft.com/office/powerpoint/2010/main" val="492469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After an agent is installed, you can manage many of its features from the Resources tab with the monitor process. You can edit, restart, upgrade, test, inactivate, or delete the agent.</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Agents must be online in order to run deployments.</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In the status column, you view its state:</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Offline</a:t>
            </a:r>
            <a:r>
              <a:rPr lang="en-US" sz="1600" kern="1200" dirty="0">
                <a:solidFill>
                  <a:schemeClr val="tx1"/>
                </a:solidFill>
                <a:effectLst/>
                <a:latin typeface="+mn-lt"/>
                <a:ea typeface="+mn-ea"/>
                <a:cs typeface="+mn-cs"/>
              </a:rPr>
              <a:t>: No connection</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Connecting</a:t>
            </a:r>
            <a:r>
              <a:rPr lang="en-US" sz="1600" kern="1200" dirty="0">
                <a:solidFill>
                  <a:schemeClr val="tx1"/>
                </a:solidFill>
                <a:effectLst/>
                <a:latin typeface="+mn-lt"/>
                <a:ea typeface="+mn-ea"/>
                <a:cs typeface="+mn-cs"/>
              </a:rPr>
              <a:t>: </a:t>
            </a:r>
            <a:r>
              <a:rPr lang="en-US" sz="1600" kern="1200" dirty="0" err="1">
                <a:solidFill>
                  <a:schemeClr val="tx1"/>
                </a:solidFill>
                <a:effectLst/>
                <a:latin typeface="+mn-lt"/>
                <a:ea typeface="+mn-ea"/>
                <a:cs typeface="+mn-cs"/>
              </a:rPr>
              <a:t>Websocket</a:t>
            </a:r>
            <a:r>
              <a:rPr lang="en-US" sz="1600" kern="1200" dirty="0">
                <a:solidFill>
                  <a:schemeClr val="tx1"/>
                </a:solidFill>
                <a:effectLst/>
                <a:latin typeface="+mn-lt"/>
                <a:ea typeface="+mn-ea"/>
                <a:cs typeface="+mn-cs"/>
              </a:rPr>
              <a:t>  connectivity is available, but there is no HTTP connection. When an agent is in this state, the server can send a signal for upgrade or restart.</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Online</a:t>
            </a:r>
            <a:r>
              <a:rPr lang="en-US" sz="1600" kern="1200" dirty="0">
                <a:solidFill>
                  <a:schemeClr val="tx1"/>
                </a:solidFill>
                <a:effectLst/>
                <a:latin typeface="+mn-lt"/>
                <a:ea typeface="+mn-ea"/>
                <a:cs typeface="+mn-cs"/>
              </a:rPr>
              <a:t>: HTTP and JMS connectivity</a:t>
            </a:r>
          </a:p>
          <a:p>
            <a:r>
              <a:rPr lang="en-US" sz="1600" kern="1200" dirty="0">
                <a:solidFill>
                  <a:schemeClr val="tx1"/>
                </a:solidFill>
                <a:effectLst/>
                <a:latin typeface="+mn-lt"/>
                <a:ea typeface="+mn-ea"/>
                <a:cs typeface="+mn-cs"/>
              </a:rPr>
              <a:t> </a:t>
            </a:r>
          </a:p>
          <a:p>
            <a:endParaRPr lang="en-US" dirty="0"/>
          </a:p>
          <a:p>
            <a:endParaRPr lang="en-US" dirty="0"/>
          </a:p>
        </p:txBody>
      </p:sp>
      <p:sp>
        <p:nvSpPr>
          <p:cNvPr id="6" name="Slide Number Placeholder 5"/>
          <p:cNvSpPr>
            <a:spLocks noGrp="1"/>
          </p:cNvSpPr>
          <p:nvPr>
            <p:ph type="sldNum" sz="quarter" idx="12"/>
          </p:nvPr>
        </p:nvSpPr>
        <p:spPr/>
        <p:txBody>
          <a:bodyPr/>
          <a:lstStyle/>
          <a:p>
            <a:fld id="{87D4ED49-6B14-47B2-ADE8-B409E50FE394}" type="slidenum">
              <a:rPr lang="en-US" smtClean="0"/>
              <a:t>5</a:t>
            </a:fld>
            <a:endParaRPr lang="en-US" dirty="0"/>
          </a:p>
        </p:txBody>
      </p:sp>
      <p:sp>
        <p:nvSpPr>
          <p:cNvPr id="7"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8"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Tree>
    <p:extLst>
      <p:ext uri="{BB962C8B-B14F-4D97-AF65-F5344CB8AC3E}">
        <p14:creationId xmlns:p14="http://schemas.microsoft.com/office/powerpoint/2010/main" val="2066110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noFill/>
        </p:spPr>
        <p:txBody>
          <a:bodyPr/>
          <a:lstStyle/>
          <a:p>
            <a:r>
              <a:rPr lang="en-US" sz="1600" kern="1200" dirty="0">
                <a:solidFill>
                  <a:schemeClr val="tx1"/>
                </a:solidFill>
                <a:effectLst/>
                <a:latin typeface="+mn-lt"/>
                <a:ea typeface="+mn-ea"/>
                <a:cs typeface="+mn-cs"/>
              </a:rPr>
              <a:t>In simple configurations, agents communicate directly with the HCL launch  server, like we just talked about. In more complex situations, this communication becomes inefficient or impossible. Some examples are when the number of agents increase from tens to hundreds to thousands, network topology becomes complex, or agent-server communication crosses firewalls with port restrictions.</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The Agent Relay helps alleviate these challenges by consolidating agent traffic and communicating with remote agents. </a:t>
            </a:r>
          </a:p>
          <a:p>
            <a:r>
              <a:rPr lang="en-US" sz="1600" kern="1200" dirty="0">
                <a:solidFill>
                  <a:schemeClr val="tx1"/>
                </a:solidFill>
                <a:effectLst/>
                <a:latin typeface="+mn-lt"/>
                <a:ea typeface="+mn-ea"/>
                <a:cs typeface="+mn-cs"/>
              </a:rPr>
              <a:t> </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They can connect large groups of agents to the primary server</a:t>
            </a:r>
            <a:r>
              <a:rPr lang="en-US" sz="1600" kern="1200" dirty="0">
                <a:solidFill>
                  <a:schemeClr val="tx1"/>
                </a:solidFill>
                <a:effectLst/>
                <a:latin typeface="+mn-lt"/>
                <a:ea typeface="+mn-ea"/>
                <a:cs typeface="+mn-cs"/>
              </a:rPr>
              <a:t>: Instead of each agent connecting directly to the server, agents connect to agent relays, which are then connect directly to the server. Using agent relays in this way reduces load on the server because the server has fewer direct connections.</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They can simplify communication across networks and firewalls</a:t>
            </a:r>
            <a:r>
              <a:rPr lang="en-US" sz="1600" kern="1200" dirty="0">
                <a:solidFill>
                  <a:schemeClr val="tx1"/>
                </a:solidFill>
                <a:effectLst/>
                <a:latin typeface="+mn-lt"/>
                <a:ea typeface="+mn-ea"/>
                <a:cs typeface="+mn-cs"/>
              </a:rPr>
              <a:t>: If multiple agents are in a remote network without an agent relay, each agent must connect to the server individually. In this case, each agent must have network permission to connect to the server, including firewall permissions. With an agent relay, the agents connect only to the relay, and the relay is the only system that contacts the server directly, such as with a VPN or tunnel.</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The diagram shows the main default ports that are involved in communication between agents, agent relays, and the server. </a:t>
            </a:r>
            <a:endParaRPr lang="en-US" altLang="en-US" dirty="0"/>
          </a:p>
        </p:txBody>
      </p:sp>
      <p:sp>
        <p:nvSpPr>
          <p:cNvPr id="6"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eaLnBrk="1" hangingPunct="1">
              <a:spcBef>
                <a:spcPct val="0"/>
              </a:spcBef>
            </a:pPr>
            <a:r>
              <a:rPr lang="en-US" altLang="en-US" sz="800" dirty="0">
                <a:solidFill>
                  <a:schemeClr val="tx1"/>
                </a:solidFill>
              </a:rPr>
              <a:t>Design Software Deployment and Deploy Applications with IBM UrbanCode Deploy</a:t>
            </a:r>
          </a:p>
        </p:txBody>
      </p:sp>
      <p:sp>
        <p:nvSpPr>
          <p:cNvPr id="7" name="Footer Placeholder 5"/>
          <p:cNvSpPr>
            <a:spLocks noGrp="1"/>
          </p:cNvSpPr>
          <p:nvPr>
            <p:ph type="ftr" sz="quarter" idx="4"/>
          </p:nvPr>
        </p:nvSpPr>
        <p:spPr>
          <a:xfrm>
            <a:off x="0" y="8846554"/>
            <a:ext cx="2971800" cy="465693"/>
          </a:xfrm>
        </p:spPr>
        <p:txBody>
          <a:bodyPr/>
          <a:lstStyle/>
          <a:p>
            <a:r>
              <a:rPr lang="en-US" dirty="0"/>
              <a:t>© Copyright IBM Corporation 2017</a:t>
            </a:r>
          </a:p>
        </p:txBody>
      </p:sp>
      <p:sp>
        <p:nvSpPr>
          <p:cNvPr id="2" name="Slide Number Placeholder 1"/>
          <p:cNvSpPr>
            <a:spLocks noGrp="1"/>
          </p:cNvSpPr>
          <p:nvPr>
            <p:ph type="sldNum" sz="quarter" idx="10"/>
          </p:nvPr>
        </p:nvSpPr>
        <p:spPr/>
        <p:txBody>
          <a:bodyPr/>
          <a:lstStyle/>
          <a:p>
            <a:fld id="{87D4ED49-6B14-47B2-ADE8-B409E50FE394}" type="slidenum">
              <a:rPr lang="en-US" smtClean="0"/>
              <a:t>6</a:t>
            </a:fld>
            <a:endParaRPr lang="en-US" dirty="0"/>
          </a:p>
        </p:txBody>
      </p:sp>
    </p:spTree>
    <p:extLst>
      <p:ext uri="{BB962C8B-B14F-4D97-AF65-F5344CB8AC3E}">
        <p14:creationId xmlns:p14="http://schemas.microsoft.com/office/powerpoint/2010/main" val="2117997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This images explains the Topology of communication between HCL Launch Server , Agent Relay and HCL Launch Agents .</a:t>
            </a:r>
          </a:p>
        </p:txBody>
      </p:sp>
      <p:sp>
        <p:nvSpPr>
          <p:cNvPr id="4" name="Header Placeholder 3"/>
          <p:cNvSpPr>
            <a:spLocks noGrp="1"/>
          </p:cNvSpPr>
          <p:nvPr>
            <p:ph type="hdr" sz="quarter" idx="10"/>
          </p:nvPr>
        </p:nvSpPr>
        <p:spPr/>
        <p:txBody>
          <a:bodyPr/>
          <a:lstStyle/>
          <a:p>
            <a:r>
              <a:rPr lang="en-US"/>
              <a:t>Design Software Deployment and Deploy Applications with IBM UrbanCode Deploy</a:t>
            </a:r>
            <a:endParaRPr lang="en-US" dirty="0"/>
          </a:p>
        </p:txBody>
      </p:sp>
      <p:sp>
        <p:nvSpPr>
          <p:cNvPr id="5" name="Footer Placeholder 4"/>
          <p:cNvSpPr>
            <a:spLocks noGrp="1"/>
          </p:cNvSpPr>
          <p:nvPr>
            <p:ph type="ftr" sz="quarter" idx="11"/>
          </p:nvPr>
        </p:nvSpPr>
        <p:spPr/>
        <p:txBody>
          <a:bodyPr/>
          <a:lstStyle/>
          <a:p>
            <a:r>
              <a:rPr lang="en-US"/>
              <a:t>© Copyright IBM Corporation 2017</a:t>
            </a:r>
            <a:endParaRPr lang="en-US" dirty="0"/>
          </a:p>
        </p:txBody>
      </p:sp>
      <p:sp>
        <p:nvSpPr>
          <p:cNvPr id="6" name="Slide Number Placeholder 5"/>
          <p:cNvSpPr>
            <a:spLocks noGrp="1"/>
          </p:cNvSpPr>
          <p:nvPr>
            <p:ph type="sldNum" sz="quarter" idx="12"/>
          </p:nvPr>
        </p:nvSpPr>
        <p:spPr/>
        <p:txBody>
          <a:bodyPr/>
          <a:lstStyle/>
          <a:p>
            <a:fld id="{87D4ED49-6B14-47B2-ADE8-B409E50FE394}" type="slidenum">
              <a:rPr lang="en-US" smtClean="0"/>
              <a:t>7</a:t>
            </a:fld>
            <a:endParaRPr lang="en-US" dirty="0"/>
          </a:p>
        </p:txBody>
      </p:sp>
    </p:spTree>
    <p:extLst>
      <p:ext uri="{BB962C8B-B14F-4D97-AF65-F5344CB8AC3E}">
        <p14:creationId xmlns:p14="http://schemas.microsoft.com/office/powerpoint/2010/main" val="1285809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71E4-C603-445B-AF80-567401EB2A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A10BC69-B943-49D1-9ECC-9F5831166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EFD8D55-F2CF-4580-8F34-629FD1C2859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AA1E5420-F6AC-4DBF-B6ED-30F63E41D3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ED550E-1415-490B-8FA8-0ED65E9CA514}"/>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213876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E415B-A004-4A0E-98F6-812845E0DCB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3CEC976-8047-4EB9-99EE-A707B6B469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441AC0-66F2-41FA-8F8E-B28D4EFCE19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3F7F79DC-EA6F-4009-B494-8ED0719876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1F6750-A2A5-41CC-9FE8-B9D1F4E65982}"/>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397310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1CC86A-7084-4649-92B5-C04B424F52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BB2778-C37A-4E6E-92D3-0FDFD807F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E334F77-13F6-4882-A54A-38B82C7360FC}"/>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ABE6A27F-8EEF-4757-A28B-750ECABCC88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44EC18-231E-45DC-9A39-7F25B255745A}"/>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808390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ong title slide">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6" y="36427"/>
            <a:ext cx="10657366"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Infographic</a:t>
            </a:r>
            <a:r>
              <a:rPr lang="en-US" sz="2799">
                <a:solidFill>
                  <a:srgbClr val="4B4B4B"/>
                </a:solidFill>
                <a:latin typeface="Gotham Book" panose="02000604040000020004" pitchFamily="2" charset="0"/>
              </a:rPr>
              <a:t> slide</a:t>
            </a:r>
          </a:p>
        </p:txBody>
      </p:sp>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5" name="Slide Number Placeholder 5">
            <a:extLst>
              <a:ext uri="{FF2B5EF4-FFF2-40B4-BE49-F238E27FC236}">
                <a16:creationId xmlns:a16="http://schemas.microsoft.com/office/drawing/2014/main" id="{7A937FDC-DA78-FF44-ABFA-A117541D523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C216BA44-201C-984C-B141-0D97E04234C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9AB175F-B5E7-7D45-B153-F5410A39C71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2298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6D470-D55A-4621-B88B-66CE7AD6CE1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E03069B-9A46-44B8-AD30-6D8350127D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D35308-2FFB-4742-BF48-262264790D44}"/>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EDD1A77F-7E6F-4787-B62A-F33C8025D6C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1AA63E-49E2-4D67-821F-FB280FB728E5}"/>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55415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140DA-2A96-4770-A485-4AF01B593F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45DE03-16ED-4B76-A75B-9BA5D303E2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758CF5-4E36-4DFA-8F68-E3E72534752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B9973479-2073-48F0-8F09-1CC49E29AE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C8C4207-2148-440E-A362-B5641B1B4BCD}"/>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3275387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C77B-6860-45B8-9F49-E32400E3DB9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E08B927-F0A3-418F-AC52-AC220F26C1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DBD8B95-72C3-40BA-B6FB-46462FE873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E0B48C3-E06B-45BC-89CF-FE80DEF6611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6" name="Footer Placeholder 5">
            <a:extLst>
              <a:ext uri="{FF2B5EF4-FFF2-40B4-BE49-F238E27FC236}">
                <a16:creationId xmlns:a16="http://schemas.microsoft.com/office/drawing/2014/main" id="{717EE0B0-56B4-46BD-B0AA-443560647F3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593D991-5541-4710-A9A7-A9D03724105A}"/>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98205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947F-88BF-4EC4-9619-B12B98497E0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FC94708-1963-402D-BFB1-034EF8FD3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080CE9-DE58-4F36-B6AC-FFDFB65500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4EB74D-E32B-4E5D-B5FC-3DF740F132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47C898-E0C5-4C25-88BA-5AFEEABEE6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8DA372F-9FD1-4C7A-8118-37B0BE3873E5}"/>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8" name="Footer Placeholder 7">
            <a:extLst>
              <a:ext uri="{FF2B5EF4-FFF2-40B4-BE49-F238E27FC236}">
                <a16:creationId xmlns:a16="http://schemas.microsoft.com/office/drawing/2014/main" id="{B7C60CEC-F689-4B21-BD41-305E8383FD9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9B367D4-2656-4323-971B-97DDCA062B36}"/>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422076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446F-56F2-4543-8515-CBC2D8E5697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8F13FFA-472D-43B9-A624-D8D2AE38A73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4" name="Footer Placeholder 3">
            <a:extLst>
              <a:ext uri="{FF2B5EF4-FFF2-40B4-BE49-F238E27FC236}">
                <a16:creationId xmlns:a16="http://schemas.microsoft.com/office/drawing/2014/main" id="{F8A1DD7E-0A15-4D28-AEC8-57E1D46B303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C7D2F81-CFC6-44AA-A86A-E4229B64CE32}"/>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313146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269CFE-2BB9-4E98-802C-0875BCA8564D}"/>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3" name="Footer Placeholder 2">
            <a:extLst>
              <a:ext uri="{FF2B5EF4-FFF2-40B4-BE49-F238E27FC236}">
                <a16:creationId xmlns:a16="http://schemas.microsoft.com/office/drawing/2014/main" id="{9DBC6FC3-681A-4E17-B245-017F455C930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1B5807F-469C-4C53-80EC-83DA429F3A40}"/>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3979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5BE54-6742-4C7F-A66D-CCF0A010B8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BEC39BA-97C3-4D9E-B3A3-9ABACD659B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DCEC2CD-5ACE-4ECA-B779-38CA94A3C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D3E58-5C6D-4816-AE42-E7ABCF5508D1}"/>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6" name="Footer Placeholder 5">
            <a:extLst>
              <a:ext uri="{FF2B5EF4-FFF2-40B4-BE49-F238E27FC236}">
                <a16:creationId xmlns:a16="http://schemas.microsoft.com/office/drawing/2014/main" id="{C4206B39-8A70-46C7-A1F5-B2FE7D9ABEB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E5BC5F4-3C74-47DC-A5AA-A477B07C0716}"/>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166017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6F1B4-F96E-4CCC-BE2C-673C0BBD1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55F7F4E-9305-4F90-8673-6FBFE4EA12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6FDD5CD-E51D-488B-9D7D-E50F547E0A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EB8A-EF1F-427F-9756-4A49327F0A37}"/>
              </a:ext>
            </a:extLst>
          </p:cNvPr>
          <p:cNvSpPr>
            <a:spLocks noGrp="1"/>
          </p:cNvSpPr>
          <p:nvPr>
            <p:ph type="dt" sz="half" idx="10"/>
          </p:nvPr>
        </p:nvSpPr>
        <p:spPr/>
        <p:txBody>
          <a:bodyPr/>
          <a:lstStyle/>
          <a:p>
            <a:fld id="{6D19B7BD-C47F-4047-ACFC-0CD49B5680D5}" type="datetimeFigureOut">
              <a:rPr lang="en-IN" smtClean="0"/>
              <a:t>26-06-2022</a:t>
            </a:fld>
            <a:endParaRPr lang="en-IN"/>
          </a:p>
        </p:txBody>
      </p:sp>
      <p:sp>
        <p:nvSpPr>
          <p:cNvPr id="6" name="Footer Placeholder 5">
            <a:extLst>
              <a:ext uri="{FF2B5EF4-FFF2-40B4-BE49-F238E27FC236}">
                <a16:creationId xmlns:a16="http://schemas.microsoft.com/office/drawing/2014/main" id="{F2DC4AA1-A37E-447C-859D-03CE6ABDF1F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DE30B12-31B7-4C9E-B82E-C0CF3E54CCB4}"/>
              </a:ext>
            </a:extLst>
          </p:cNvPr>
          <p:cNvSpPr>
            <a:spLocks noGrp="1"/>
          </p:cNvSpPr>
          <p:nvPr>
            <p:ph type="sldNum" sz="quarter" idx="12"/>
          </p:nvPr>
        </p:nvSpPr>
        <p:spPr/>
        <p:txBody>
          <a:bodyPr/>
          <a:lstStyle/>
          <a:p>
            <a:fld id="{C562CD27-362B-4543-A62A-2BEFDA8E0966}" type="slidenum">
              <a:rPr lang="en-IN" smtClean="0"/>
              <a:t>‹#›</a:t>
            </a:fld>
            <a:endParaRPr lang="en-IN"/>
          </a:p>
        </p:txBody>
      </p:sp>
    </p:spTree>
    <p:extLst>
      <p:ext uri="{BB962C8B-B14F-4D97-AF65-F5344CB8AC3E}">
        <p14:creationId xmlns:p14="http://schemas.microsoft.com/office/powerpoint/2010/main" val="343910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6CB048-39CC-4242-B189-870FEAA453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394E8D8-0BC0-44DC-879E-D5B948CB5A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E1BD10E-6910-48BE-B294-442E4BEBCA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19B7BD-C47F-4047-ACFC-0CD49B5680D5}" type="datetimeFigureOut">
              <a:rPr lang="en-IN" smtClean="0"/>
              <a:t>26-06-2022</a:t>
            </a:fld>
            <a:endParaRPr lang="en-IN"/>
          </a:p>
        </p:txBody>
      </p:sp>
      <p:sp>
        <p:nvSpPr>
          <p:cNvPr id="5" name="Footer Placeholder 4">
            <a:extLst>
              <a:ext uri="{FF2B5EF4-FFF2-40B4-BE49-F238E27FC236}">
                <a16:creationId xmlns:a16="http://schemas.microsoft.com/office/drawing/2014/main" id="{E9B54CEA-86A9-4777-ADF4-661C36837E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9C6E90A-B887-4BAF-A18E-0537F07991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62CD27-362B-4543-A62A-2BEFDA8E0966}" type="slidenum">
              <a:rPr lang="en-IN" smtClean="0"/>
              <a:t>‹#›</a:t>
            </a:fld>
            <a:endParaRPr lang="en-IN"/>
          </a:p>
        </p:txBody>
      </p:sp>
    </p:spTree>
    <p:extLst>
      <p:ext uri="{BB962C8B-B14F-4D97-AF65-F5344CB8AC3E}">
        <p14:creationId xmlns:p14="http://schemas.microsoft.com/office/powerpoint/2010/main" val="283356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p:cNvSpPr/>
          <p:nvPr/>
        </p:nvSpPr>
        <p:spPr bwMode="auto">
          <a:xfrm>
            <a:off x="6172200" y="4201147"/>
            <a:ext cx="2815732" cy="1461860"/>
          </a:xfrm>
          <a:prstGeom prst="roundRect">
            <a:avLst/>
          </a:prstGeom>
          <a:solidFill>
            <a:schemeClr val="accent3">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25" name="Rectangle: Rounded Corners 24"/>
          <p:cNvSpPr/>
          <p:nvPr/>
        </p:nvSpPr>
        <p:spPr bwMode="auto">
          <a:xfrm>
            <a:off x="6158009" y="2278677"/>
            <a:ext cx="2829925" cy="1430206"/>
          </a:xfrm>
          <a:prstGeom prst="roundRect">
            <a:avLst/>
          </a:prstGeom>
          <a:solidFill>
            <a:schemeClr val="tx2">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31" name="TextBox 30"/>
          <p:cNvSpPr txBox="1"/>
          <p:nvPr/>
        </p:nvSpPr>
        <p:spPr>
          <a:xfrm>
            <a:off x="6158008" y="2321876"/>
            <a:ext cx="2829925" cy="369332"/>
          </a:xfrm>
          <a:prstGeom prst="rect">
            <a:avLst/>
          </a:prstGeom>
          <a:noFill/>
        </p:spPr>
        <p:txBody>
          <a:bodyPr wrap="square" rtlCol="0">
            <a:spAutoFit/>
          </a:bodyPr>
          <a:lstStyle/>
          <a:p>
            <a:pPr algn="ctr"/>
            <a:r>
              <a:rPr lang="en-US" dirty="0"/>
              <a:t>Host 1</a:t>
            </a:r>
          </a:p>
        </p:txBody>
      </p:sp>
      <p:sp>
        <p:nvSpPr>
          <p:cNvPr id="2" name="Title 1"/>
          <p:cNvSpPr>
            <a:spLocks noGrp="1"/>
          </p:cNvSpPr>
          <p:nvPr>
            <p:ph type="title"/>
          </p:nvPr>
        </p:nvSpPr>
        <p:spPr/>
        <p:txBody>
          <a:bodyPr>
            <a:normAutofit fontScale="90000"/>
          </a:bodyPr>
          <a:lstStyle/>
          <a:p>
            <a:pPr defTabSz="1218885">
              <a:spcBef>
                <a:spcPts val="0"/>
              </a:spcBef>
              <a:defRPr/>
            </a:pPr>
            <a:r>
              <a:rPr lang="en-US" sz="2400" b="1" dirty="0">
                <a:solidFill>
                  <a:srgbClr val="00649D"/>
                </a:solidFill>
                <a:latin typeface="Arial" panose="020B0604020202020204" pitchFamily="34" charset="0"/>
                <a:cs typeface="Arial" panose="020B0604020202020204" pitchFamily="34" charset="0"/>
              </a:rPr>
              <a:t>An agent is a lightweight process that usually runs on a deployment-target host </a:t>
            </a:r>
          </a:p>
        </p:txBody>
      </p:sp>
      <p:sp>
        <p:nvSpPr>
          <p:cNvPr id="9" name="Rectangle: Rounded Corners 8"/>
          <p:cNvSpPr/>
          <p:nvPr/>
        </p:nvSpPr>
        <p:spPr bwMode="auto">
          <a:xfrm>
            <a:off x="1321331" y="2844320"/>
            <a:ext cx="2459310" cy="2035874"/>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14" name="Group 13"/>
          <p:cNvGrpSpPr/>
          <p:nvPr/>
        </p:nvGrpSpPr>
        <p:grpSpPr>
          <a:xfrm>
            <a:off x="1613934" y="3555381"/>
            <a:ext cx="2117997" cy="1080655"/>
            <a:chOff x="1371600" y="2050472"/>
            <a:chExt cx="2117997" cy="1080655"/>
          </a:xfrm>
        </p:grpSpPr>
        <p:sp>
          <p:nvSpPr>
            <p:cNvPr id="6" name="Rectangle: Rounded Corners 5"/>
            <p:cNvSpPr/>
            <p:nvPr/>
          </p:nvSpPr>
          <p:spPr bwMode="auto">
            <a:xfrm>
              <a:off x="1371600" y="2050472"/>
              <a:ext cx="1884218" cy="1080655"/>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pic>
          <p:nvPicPr>
            <p:cNvPr id="7" name="Picture 15" descr="C:\!!!!Clip_art\!!!Large_Emf_collection\Server_3XLarge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9712" y="2223314"/>
              <a:ext cx="399186" cy="71853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041797" y="2364045"/>
              <a:ext cx="1447800" cy="400110"/>
            </a:xfrm>
            <a:prstGeom prst="rect">
              <a:avLst/>
            </a:prstGeom>
            <a:noFill/>
          </p:spPr>
          <p:txBody>
            <a:bodyPr wrap="square" rtlCol="0">
              <a:spAutoFit/>
            </a:bodyPr>
            <a:lstStyle/>
            <a:p>
              <a:r>
                <a:rPr lang="en-US" sz="2000" dirty="0"/>
                <a:t>Server</a:t>
              </a:r>
            </a:p>
          </p:txBody>
        </p:sp>
      </p:grpSp>
      <p:sp>
        <p:nvSpPr>
          <p:cNvPr id="18" name="TextBox 17"/>
          <p:cNvSpPr txBox="1"/>
          <p:nvPr/>
        </p:nvSpPr>
        <p:spPr>
          <a:xfrm>
            <a:off x="1090517" y="2975072"/>
            <a:ext cx="3048000" cy="338554"/>
          </a:xfrm>
          <a:prstGeom prst="rect">
            <a:avLst/>
          </a:prstGeom>
          <a:noFill/>
        </p:spPr>
        <p:txBody>
          <a:bodyPr wrap="square" rtlCol="0">
            <a:spAutoFit/>
          </a:bodyPr>
          <a:lstStyle/>
          <a:p>
            <a:pPr algn="ctr"/>
            <a:r>
              <a:rPr lang="en-US" sz="1600" dirty="0"/>
              <a:t>HCL Launch</a:t>
            </a:r>
          </a:p>
        </p:txBody>
      </p:sp>
      <p:sp>
        <p:nvSpPr>
          <p:cNvPr id="33" name="TextBox 32"/>
          <p:cNvSpPr txBox="1"/>
          <p:nvPr/>
        </p:nvSpPr>
        <p:spPr>
          <a:xfrm>
            <a:off x="6206595" y="4257222"/>
            <a:ext cx="2732748" cy="370519"/>
          </a:xfrm>
          <a:prstGeom prst="rect">
            <a:avLst/>
          </a:prstGeom>
          <a:noFill/>
        </p:spPr>
        <p:txBody>
          <a:bodyPr wrap="square" rtlCol="0">
            <a:spAutoFit/>
          </a:bodyPr>
          <a:lstStyle/>
          <a:p>
            <a:pPr algn="ctr"/>
            <a:r>
              <a:rPr lang="en-US" dirty="0"/>
              <a:t>Host 2</a:t>
            </a:r>
          </a:p>
        </p:txBody>
      </p:sp>
      <p:sp>
        <p:nvSpPr>
          <p:cNvPr id="42" name="Right Brace 41"/>
          <p:cNvSpPr/>
          <p:nvPr/>
        </p:nvSpPr>
        <p:spPr bwMode="auto">
          <a:xfrm>
            <a:off x="8890756" y="2057401"/>
            <a:ext cx="1580583" cy="3758007"/>
          </a:xfrm>
          <a:prstGeom prst="righ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latin typeface="Arial" panose="020B0604020202020204" pitchFamily="34" charset="0"/>
            </a:endParaRPr>
          </a:p>
        </p:txBody>
      </p:sp>
      <p:sp>
        <p:nvSpPr>
          <p:cNvPr id="43" name="TextBox 42"/>
          <p:cNvSpPr txBox="1"/>
          <p:nvPr/>
        </p:nvSpPr>
        <p:spPr>
          <a:xfrm>
            <a:off x="10579393" y="3657601"/>
            <a:ext cx="1066800" cy="646331"/>
          </a:xfrm>
          <a:prstGeom prst="rect">
            <a:avLst/>
          </a:prstGeom>
          <a:noFill/>
        </p:spPr>
        <p:txBody>
          <a:bodyPr wrap="square" rtlCol="0">
            <a:spAutoFit/>
          </a:bodyPr>
          <a:lstStyle/>
          <a:p>
            <a:r>
              <a:rPr lang="en-US" dirty="0"/>
              <a:t>Target servers</a:t>
            </a:r>
          </a:p>
        </p:txBody>
      </p:sp>
      <p:grpSp>
        <p:nvGrpSpPr>
          <p:cNvPr id="41" name="Group 40"/>
          <p:cNvGrpSpPr/>
          <p:nvPr/>
        </p:nvGrpSpPr>
        <p:grpSpPr>
          <a:xfrm>
            <a:off x="3491485" y="2734311"/>
            <a:ext cx="5380221" cy="2730573"/>
            <a:chOff x="3489896" y="2734310"/>
            <a:chExt cx="5380221" cy="2730573"/>
          </a:xfrm>
        </p:grpSpPr>
        <p:grpSp>
          <p:nvGrpSpPr>
            <p:cNvPr id="39" name="Group 38"/>
            <p:cNvGrpSpPr/>
            <p:nvPr/>
          </p:nvGrpSpPr>
          <p:grpSpPr>
            <a:xfrm>
              <a:off x="6399211" y="2734310"/>
              <a:ext cx="2470906" cy="781651"/>
              <a:chOff x="6399211" y="2734310"/>
              <a:chExt cx="2470906" cy="781651"/>
            </a:xfrm>
          </p:grpSpPr>
          <p:sp>
            <p:nvSpPr>
              <p:cNvPr id="49" name="Rectangle: Rounded Corners 48"/>
              <p:cNvSpPr/>
              <p:nvPr/>
            </p:nvSpPr>
            <p:spPr bwMode="auto">
              <a:xfrm>
                <a:off x="6399211" y="2734310"/>
                <a:ext cx="2357321" cy="781651"/>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26" name="Group 25"/>
              <p:cNvGrpSpPr/>
              <p:nvPr/>
            </p:nvGrpSpPr>
            <p:grpSpPr>
              <a:xfrm>
                <a:off x="6691986" y="2844320"/>
                <a:ext cx="567157" cy="587472"/>
                <a:chOff x="4191243" y="5699125"/>
                <a:chExt cx="228358" cy="236538"/>
              </a:xfrm>
            </p:grpSpPr>
            <p:sp>
              <p:nvSpPr>
                <p:cNvPr id="27" name="Freeform 13"/>
                <p:cNvSpPr>
                  <a:spLocks/>
                </p:cNvSpPr>
                <p:nvPr/>
              </p:nvSpPr>
              <p:spPr bwMode="auto">
                <a:xfrm>
                  <a:off x="4198938" y="5699125"/>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14"/>
                <p:cNvSpPr>
                  <a:spLocks/>
                </p:cNvSpPr>
                <p:nvPr/>
              </p:nvSpPr>
              <p:spPr bwMode="auto">
                <a:xfrm>
                  <a:off x="4191243" y="5699125"/>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9" name="TextBox 28"/>
              <p:cNvSpPr txBox="1"/>
              <p:nvPr/>
            </p:nvSpPr>
            <p:spPr>
              <a:xfrm>
                <a:off x="7498517" y="2949447"/>
                <a:ext cx="1371600" cy="369332"/>
              </a:xfrm>
              <a:prstGeom prst="rect">
                <a:avLst/>
              </a:prstGeom>
              <a:noFill/>
            </p:spPr>
            <p:txBody>
              <a:bodyPr wrap="square" rtlCol="0">
                <a:spAutoFit/>
              </a:bodyPr>
              <a:lstStyle/>
              <a:p>
                <a:r>
                  <a:rPr lang="en-US" dirty="0"/>
                  <a:t>Agent</a:t>
                </a:r>
              </a:p>
            </p:txBody>
          </p:sp>
        </p:grpSp>
        <p:grpSp>
          <p:nvGrpSpPr>
            <p:cNvPr id="40" name="Group 39"/>
            <p:cNvGrpSpPr/>
            <p:nvPr/>
          </p:nvGrpSpPr>
          <p:grpSpPr>
            <a:xfrm>
              <a:off x="6435874" y="4688433"/>
              <a:ext cx="2434243" cy="776450"/>
              <a:chOff x="6435874" y="4688433"/>
              <a:chExt cx="2434243" cy="776450"/>
            </a:xfrm>
          </p:grpSpPr>
          <p:sp>
            <p:nvSpPr>
              <p:cNvPr id="50" name="Rectangle: Rounded Corners 49"/>
              <p:cNvSpPr/>
              <p:nvPr/>
            </p:nvSpPr>
            <p:spPr bwMode="auto">
              <a:xfrm>
                <a:off x="6435874" y="4688433"/>
                <a:ext cx="2357321" cy="77645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21" name="Group 20"/>
              <p:cNvGrpSpPr/>
              <p:nvPr/>
            </p:nvGrpSpPr>
            <p:grpSpPr>
              <a:xfrm>
                <a:off x="6691987" y="4782922"/>
                <a:ext cx="567154" cy="587472"/>
                <a:chOff x="4191244" y="5699125"/>
                <a:chExt cx="228357" cy="236538"/>
              </a:xfrm>
            </p:grpSpPr>
            <p:sp>
              <p:nvSpPr>
                <p:cNvPr id="22" name="Freeform 13"/>
                <p:cNvSpPr>
                  <a:spLocks/>
                </p:cNvSpPr>
                <p:nvPr/>
              </p:nvSpPr>
              <p:spPr bwMode="auto">
                <a:xfrm>
                  <a:off x="4198938" y="5699125"/>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14"/>
                <p:cNvSpPr>
                  <a:spLocks/>
                </p:cNvSpPr>
                <p:nvPr/>
              </p:nvSpPr>
              <p:spPr bwMode="auto">
                <a:xfrm>
                  <a:off x="4191244" y="5699125"/>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4" name="TextBox 23"/>
              <p:cNvSpPr txBox="1"/>
              <p:nvPr/>
            </p:nvSpPr>
            <p:spPr>
              <a:xfrm>
                <a:off x="7498517" y="4880194"/>
                <a:ext cx="1371600" cy="369332"/>
              </a:xfrm>
              <a:prstGeom prst="rect">
                <a:avLst/>
              </a:prstGeom>
              <a:noFill/>
            </p:spPr>
            <p:txBody>
              <a:bodyPr wrap="square" rtlCol="0">
                <a:spAutoFit/>
              </a:bodyPr>
              <a:lstStyle/>
              <a:p>
                <a:r>
                  <a:rPr lang="en-US" dirty="0"/>
                  <a:t>Agent</a:t>
                </a:r>
              </a:p>
            </p:txBody>
          </p:sp>
        </p:grpSp>
        <p:cxnSp>
          <p:nvCxnSpPr>
            <p:cNvPr id="36" name="Straight Arrow Connector 35"/>
            <p:cNvCxnSpPr>
              <a:cxnSpLocks/>
            </p:cNvCxnSpPr>
            <p:nvPr/>
          </p:nvCxnSpPr>
          <p:spPr bwMode="auto">
            <a:xfrm>
              <a:off x="3489896" y="4286418"/>
              <a:ext cx="3097171" cy="675049"/>
            </a:xfrm>
            <a:prstGeom prst="straightConnector1">
              <a:avLst/>
            </a:prstGeom>
            <a:solidFill>
              <a:srgbClr val="FDFDFD"/>
            </a:solidFill>
            <a:ln w="28575" cap="flat" cmpd="sng" algn="ctr">
              <a:solidFill>
                <a:schemeClr val="accent1">
                  <a:lumMod val="75000"/>
                </a:schemeClr>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47" name="TextBox 46"/>
            <p:cNvSpPr txBox="1"/>
            <p:nvPr/>
          </p:nvSpPr>
          <p:spPr>
            <a:xfrm>
              <a:off x="4255635" y="3949352"/>
              <a:ext cx="1797958" cy="369332"/>
            </a:xfrm>
            <a:prstGeom prst="rect">
              <a:avLst/>
            </a:prstGeom>
            <a:noFill/>
          </p:spPr>
          <p:txBody>
            <a:bodyPr wrap="square" rtlCol="0">
              <a:spAutoFit/>
            </a:bodyPr>
            <a:lstStyle/>
            <a:p>
              <a:r>
                <a:rPr lang="en-US" dirty="0"/>
                <a:t>Deployments</a:t>
              </a:r>
            </a:p>
          </p:txBody>
        </p:sp>
        <p:cxnSp>
          <p:nvCxnSpPr>
            <p:cNvPr id="13" name="Straight Arrow Connector 12"/>
            <p:cNvCxnSpPr>
              <a:cxnSpLocks/>
            </p:cNvCxnSpPr>
            <p:nvPr/>
          </p:nvCxnSpPr>
          <p:spPr bwMode="auto">
            <a:xfrm flipV="1">
              <a:off x="3489896" y="3166533"/>
              <a:ext cx="3097171" cy="882214"/>
            </a:xfrm>
            <a:prstGeom prst="straightConnector1">
              <a:avLst/>
            </a:prstGeom>
            <a:solidFill>
              <a:srgbClr val="FDFDFD"/>
            </a:solidFill>
            <a:ln w="28575" cap="flat" cmpd="sng" algn="ctr">
              <a:solidFill>
                <a:schemeClr val="accent1">
                  <a:lumMod val="75000"/>
                </a:schemeClr>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spTree>
    <p:extLst>
      <p:ext uri="{BB962C8B-B14F-4D97-AF65-F5344CB8AC3E}">
        <p14:creationId xmlns:p14="http://schemas.microsoft.com/office/powerpoint/2010/main" val="30886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defTabSz="1218885">
              <a:spcBef>
                <a:spcPts val="0"/>
              </a:spcBef>
              <a:defRPr/>
            </a:pPr>
            <a:r>
              <a:rPr lang="en-US" altLang="en-US" sz="2400" b="1" dirty="0">
                <a:solidFill>
                  <a:srgbClr val="00649D"/>
                </a:solidFill>
                <a:latin typeface="Arial" panose="020B0604020202020204" pitchFamily="34" charset="0"/>
                <a:cs typeface="Arial" panose="020B0604020202020204" pitchFamily="34" charset="0"/>
              </a:rPr>
              <a:t>Agents are installed with installation scripts</a:t>
            </a:r>
            <a:endParaRPr lang="en-US" sz="2400" b="1" dirty="0">
              <a:solidFill>
                <a:srgbClr val="00649D"/>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450DC51-AE77-43AB-937E-10F6EB9BB5F1}"/>
              </a:ext>
            </a:extLst>
          </p:cNvPr>
          <p:cNvPicPr>
            <a:picLocks noChangeAspect="1"/>
          </p:cNvPicPr>
          <p:nvPr/>
        </p:nvPicPr>
        <p:blipFill>
          <a:blip r:embed="rId3"/>
          <a:stretch>
            <a:fillRect/>
          </a:stretch>
        </p:blipFill>
        <p:spPr>
          <a:xfrm>
            <a:off x="0" y="1076561"/>
            <a:ext cx="12192000" cy="4704878"/>
          </a:xfrm>
          <a:prstGeom prst="rect">
            <a:avLst/>
          </a:prstGeom>
        </p:spPr>
      </p:pic>
    </p:spTree>
    <p:extLst>
      <p:ext uri="{BB962C8B-B14F-4D97-AF65-F5344CB8AC3E}">
        <p14:creationId xmlns:p14="http://schemas.microsoft.com/office/powerpoint/2010/main" val="204501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defTabSz="1218885">
              <a:spcBef>
                <a:spcPts val="0"/>
              </a:spcBef>
              <a:defRPr/>
            </a:pPr>
            <a:r>
              <a:rPr lang="en-US" altLang="en-US" sz="2400" b="1" dirty="0">
                <a:solidFill>
                  <a:srgbClr val="00649D"/>
                </a:solidFill>
                <a:latin typeface="Arial" panose="020B0604020202020204" pitchFamily="34" charset="0"/>
                <a:cs typeface="Arial" panose="020B0604020202020204" pitchFamily="34" charset="0"/>
              </a:rPr>
              <a:t>Agents open direct connections to the server</a:t>
            </a:r>
            <a:endParaRPr lang="en-US" sz="2400" b="1" dirty="0">
              <a:solidFill>
                <a:srgbClr val="00649D"/>
              </a:solidFill>
              <a:latin typeface="Arial" panose="020B0604020202020204" pitchFamily="34" charset="0"/>
              <a:cs typeface="Arial" panose="020B0604020202020204" pitchFamily="34" charset="0"/>
            </a:endParaRPr>
          </a:p>
        </p:txBody>
      </p:sp>
      <p:sp>
        <p:nvSpPr>
          <p:cNvPr id="35" name="Rectangle: Rounded Corners 34"/>
          <p:cNvSpPr/>
          <p:nvPr/>
        </p:nvSpPr>
        <p:spPr bwMode="auto">
          <a:xfrm>
            <a:off x="4038601" y="1676400"/>
            <a:ext cx="3535351" cy="3886200"/>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34" name="Rectangle: Rounded Corners 33"/>
          <p:cNvSpPr/>
          <p:nvPr/>
        </p:nvSpPr>
        <p:spPr bwMode="auto">
          <a:xfrm>
            <a:off x="4724400" y="4138035"/>
            <a:ext cx="2164530" cy="1046414"/>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23" name="Rectangle: Rounded Corners 22"/>
          <p:cNvSpPr/>
          <p:nvPr/>
        </p:nvSpPr>
        <p:spPr bwMode="auto">
          <a:xfrm>
            <a:off x="4724400" y="2024758"/>
            <a:ext cx="2164530" cy="1268457"/>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pic>
        <p:nvPicPr>
          <p:cNvPr id="10" name="Picture 15" descr="C:\!!!!Clip_art\!!!Large_Emf_collection\Server_3XLarge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9340" y="2214408"/>
            <a:ext cx="505441" cy="909793"/>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Group 26"/>
          <p:cNvGrpSpPr/>
          <p:nvPr/>
        </p:nvGrpSpPr>
        <p:grpSpPr>
          <a:xfrm>
            <a:off x="4872409" y="4267203"/>
            <a:ext cx="719560" cy="745344"/>
            <a:chOff x="4191244" y="5593431"/>
            <a:chExt cx="228357" cy="236540"/>
          </a:xfrm>
        </p:grpSpPr>
        <p:sp>
          <p:nvSpPr>
            <p:cNvPr id="28" name="Freeform 13"/>
            <p:cNvSpPr>
              <a:spLocks/>
            </p:cNvSpPr>
            <p:nvPr/>
          </p:nvSpPr>
          <p:spPr bwMode="auto">
            <a:xfrm>
              <a:off x="4198938" y="5593433"/>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14"/>
            <p:cNvSpPr>
              <a:spLocks/>
            </p:cNvSpPr>
            <p:nvPr/>
          </p:nvSpPr>
          <p:spPr bwMode="auto">
            <a:xfrm>
              <a:off x="4191244" y="5593431"/>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2" name="TextBox 31"/>
          <p:cNvSpPr txBox="1"/>
          <p:nvPr/>
        </p:nvSpPr>
        <p:spPr>
          <a:xfrm>
            <a:off x="5705729" y="4448446"/>
            <a:ext cx="1371600" cy="400110"/>
          </a:xfrm>
          <a:prstGeom prst="rect">
            <a:avLst/>
          </a:prstGeom>
          <a:noFill/>
        </p:spPr>
        <p:txBody>
          <a:bodyPr wrap="square" rtlCol="0">
            <a:spAutoFit/>
          </a:bodyPr>
          <a:lstStyle/>
          <a:p>
            <a:r>
              <a:rPr lang="en-US" sz="2000" dirty="0"/>
              <a:t>Agent</a:t>
            </a:r>
          </a:p>
        </p:txBody>
      </p:sp>
      <p:sp>
        <p:nvSpPr>
          <p:cNvPr id="36" name="TextBox 35"/>
          <p:cNvSpPr txBox="1"/>
          <p:nvPr/>
        </p:nvSpPr>
        <p:spPr>
          <a:xfrm>
            <a:off x="5596021" y="2495490"/>
            <a:ext cx="1447800" cy="400110"/>
          </a:xfrm>
          <a:prstGeom prst="rect">
            <a:avLst/>
          </a:prstGeom>
          <a:noFill/>
        </p:spPr>
        <p:txBody>
          <a:bodyPr wrap="square" rtlCol="0">
            <a:spAutoFit/>
          </a:bodyPr>
          <a:lstStyle/>
          <a:p>
            <a:r>
              <a:rPr lang="en-US" sz="2000" dirty="0"/>
              <a:t>Server</a:t>
            </a:r>
          </a:p>
        </p:txBody>
      </p:sp>
      <p:grpSp>
        <p:nvGrpSpPr>
          <p:cNvPr id="6" name="Group 5"/>
          <p:cNvGrpSpPr/>
          <p:nvPr/>
        </p:nvGrpSpPr>
        <p:grpSpPr>
          <a:xfrm>
            <a:off x="6248400" y="3292325"/>
            <a:ext cx="5181600" cy="845710"/>
            <a:chOff x="6246812" y="3292325"/>
            <a:chExt cx="5181600" cy="845710"/>
          </a:xfrm>
        </p:grpSpPr>
        <p:cxnSp>
          <p:nvCxnSpPr>
            <p:cNvPr id="40" name="Straight Arrow Connector 39"/>
            <p:cNvCxnSpPr>
              <a:cxnSpLocks/>
            </p:cNvCxnSpPr>
            <p:nvPr/>
          </p:nvCxnSpPr>
          <p:spPr bwMode="auto">
            <a:xfrm flipV="1">
              <a:off x="6246812" y="3293215"/>
              <a:ext cx="0" cy="844820"/>
            </a:xfrm>
            <a:prstGeom prst="straightConnector1">
              <a:avLst/>
            </a:prstGeom>
            <a:solidFill>
              <a:srgbClr val="FDFDFD"/>
            </a:solidFill>
            <a:ln w="28575" cap="flat" cmpd="sng" algn="ctr">
              <a:solidFill>
                <a:schemeClr val="accent1">
                  <a:lumMod val="75000"/>
                </a:schemeClr>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42" name="TextBox 41"/>
            <p:cNvSpPr txBox="1"/>
            <p:nvPr/>
          </p:nvSpPr>
          <p:spPr>
            <a:xfrm>
              <a:off x="6246812" y="3455084"/>
              <a:ext cx="1325551" cy="523220"/>
            </a:xfrm>
            <a:prstGeom prst="rect">
              <a:avLst/>
            </a:prstGeom>
            <a:noFill/>
          </p:spPr>
          <p:txBody>
            <a:bodyPr wrap="square" rtlCol="0">
              <a:spAutoFit/>
            </a:bodyPr>
            <a:lstStyle/>
            <a:p>
              <a:pPr algn="ctr"/>
              <a:r>
                <a:rPr lang="en-US" sz="1400" dirty="0">
                  <a:solidFill>
                    <a:srgbClr val="7030A0"/>
                  </a:solidFill>
                </a:rPr>
                <a:t>HTTP(S) (8080, 8443)</a:t>
              </a:r>
            </a:p>
          </p:txBody>
        </p:sp>
        <p:sp>
          <p:nvSpPr>
            <p:cNvPr id="15" name="Callout: Left Arrow 14"/>
            <p:cNvSpPr/>
            <p:nvPr/>
          </p:nvSpPr>
          <p:spPr bwMode="auto">
            <a:xfrm>
              <a:off x="7452562" y="3292325"/>
              <a:ext cx="3975850" cy="844820"/>
            </a:xfrm>
            <a:prstGeom prst="leftArrowCallout">
              <a:avLst>
                <a:gd name="adj1" fmla="val 25000"/>
                <a:gd name="adj2" fmla="val 25000"/>
                <a:gd name="adj3" fmla="val 25000"/>
                <a:gd name="adj4" fmla="val 75491"/>
              </a:avLst>
            </a:prstGeom>
            <a:solidFill>
              <a:srgbClr val="F7F7F7"/>
            </a:solidFill>
            <a:ln w="12700" cap="flat" cmpd="sng" algn="ctr">
              <a:solidFill>
                <a:schemeClr val="bg1">
                  <a:lumMod val="6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600" dirty="0"/>
            </a:p>
            <a:p>
              <a:pPr algn="ctr" defTabSz="614363" fontAlgn="base">
                <a:spcBef>
                  <a:spcPct val="0"/>
                </a:spcBef>
                <a:spcAft>
                  <a:spcPct val="0"/>
                </a:spcAft>
              </a:pPr>
              <a:r>
                <a:rPr lang="en-US" sz="1600" dirty="0"/>
                <a:t>Agent uses HTTP to send </a:t>
              </a:r>
            </a:p>
            <a:p>
              <a:pPr algn="ctr" defTabSz="614363" fontAlgn="base">
                <a:spcBef>
                  <a:spcPct val="0"/>
                </a:spcBef>
                <a:spcAft>
                  <a:spcPct val="0"/>
                </a:spcAft>
              </a:pPr>
              <a:r>
                <a:rPr lang="en-US" sz="1600" dirty="0"/>
                <a:t>the server execution output</a:t>
              </a:r>
            </a:p>
            <a:p>
              <a:pPr algn="ctr" defTabSz="614363" fontAlgn="base">
                <a:spcBef>
                  <a:spcPct val="0"/>
                </a:spcBef>
                <a:spcAft>
                  <a:spcPct val="0"/>
                </a:spcAft>
              </a:pPr>
              <a:endParaRPr lang="en-US" sz="1200" dirty="0">
                <a:latin typeface="Arial" panose="020B0604020202020204" pitchFamily="34" charset="0"/>
              </a:endParaRPr>
            </a:p>
          </p:txBody>
        </p:sp>
      </p:grpSp>
      <p:grpSp>
        <p:nvGrpSpPr>
          <p:cNvPr id="5" name="Group 4"/>
          <p:cNvGrpSpPr/>
          <p:nvPr/>
        </p:nvGrpSpPr>
        <p:grpSpPr>
          <a:xfrm>
            <a:off x="182552" y="2904468"/>
            <a:ext cx="5132855" cy="1298148"/>
            <a:chOff x="127142" y="2895600"/>
            <a:chExt cx="5132855" cy="1298148"/>
          </a:xfrm>
        </p:grpSpPr>
        <p:sp>
          <p:nvSpPr>
            <p:cNvPr id="39" name="TextBox 38"/>
            <p:cNvSpPr txBox="1"/>
            <p:nvPr/>
          </p:nvSpPr>
          <p:spPr>
            <a:xfrm>
              <a:off x="4265314" y="3455084"/>
              <a:ext cx="873005" cy="738664"/>
            </a:xfrm>
            <a:prstGeom prst="rect">
              <a:avLst/>
            </a:prstGeom>
            <a:noFill/>
          </p:spPr>
          <p:txBody>
            <a:bodyPr wrap="square" rtlCol="0">
              <a:spAutoFit/>
            </a:bodyPr>
            <a:lstStyle/>
            <a:p>
              <a:pPr algn="ctr"/>
              <a:r>
                <a:rPr lang="en-US" sz="1400" dirty="0">
                  <a:solidFill>
                    <a:schemeClr val="accent2">
                      <a:lumMod val="50000"/>
                    </a:schemeClr>
                  </a:solidFill>
                </a:rPr>
                <a:t>PORT (7919</a:t>
              </a:r>
            </a:p>
            <a:p>
              <a:pPr algn="ctr"/>
              <a:r>
                <a:rPr lang="en-US" sz="1400" dirty="0">
                  <a:solidFill>
                    <a:schemeClr val="accent2">
                      <a:lumMod val="50000"/>
                    </a:schemeClr>
                  </a:solidFill>
                </a:rPr>
                <a:t>7918)</a:t>
              </a:r>
            </a:p>
          </p:txBody>
        </p:sp>
        <p:cxnSp>
          <p:nvCxnSpPr>
            <p:cNvPr id="63" name="Straight Arrow Connector 62"/>
            <p:cNvCxnSpPr>
              <a:cxnSpLocks/>
            </p:cNvCxnSpPr>
            <p:nvPr/>
          </p:nvCxnSpPr>
          <p:spPr bwMode="auto">
            <a:xfrm>
              <a:off x="5259997" y="3293215"/>
              <a:ext cx="0" cy="844820"/>
            </a:xfrm>
            <a:prstGeom prst="straightConnector1">
              <a:avLst/>
            </a:prstGeom>
            <a:solidFill>
              <a:srgbClr val="FDFDFD"/>
            </a:solidFill>
            <a:ln w="28575" cap="flat" cmpd="sng" algn="ctr">
              <a:solidFill>
                <a:srgbClr val="00688F"/>
              </a:solidFill>
              <a:prstDash val="solid"/>
              <a:round/>
              <a:headEnd type="triangle"/>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30" name="Callout: Left Arrow 29"/>
            <p:cNvSpPr/>
            <p:nvPr/>
          </p:nvSpPr>
          <p:spPr bwMode="auto">
            <a:xfrm flipH="1">
              <a:off x="127142" y="2895600"/>
              <a:ext cx="4252768" cy="1241545"/>
            </a:xfrm>
            <a:prstGeom prst="leftArrowCallout">
              <a:avLst>
                <a:gd name="adj1" fmla="val 25000"/>
                <a:gd name="adj2" fmla="val 25000"/>
                <a:gd name="adj3" fmla="val 25000"/>
                <a:gd name="adj4" fmla="val 74511"/>
              </a:avLst>
            </a:prstGeom>
            <a:solidFill>
              <a:srgbClr val="F7F7F7"/>
            </a:solidFill>
            <a:ln w="12700" cap="flat" cmpd="sng" algn="ctr">
              <a:solidFill>
                <a:schemeClr val="bg1">
                  <a:lumMod val="6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400" dirty="0"/>
                <a:t>Agent opens a connection </a:t>
              </a:r>
            </a:p>
            <a:p>
              <a:pPr algn="ctr"/>
              <a:r>
                <a:rPr lang="en-US" sz="1400" dirty="0"/>
                <a:t>with the server over  </a:t>
              </a:r>
              <a:r>
                <a:rPr lang="en-US" sz="1400" dirty="0" err="1"/>
                <a:t>WebSocket</a:t>
              </a:r>
              <a:r>
                <a:rPr lang="en-US" sz="1400" dirty="0"/>
                <a:t>(Default)</a:t>
              </a:r>
            </a:p>
            <a:p>
              <a:pPr algn="ctr" defTabSz="614363" fontAlgn="base">
                <a:spcBef>
                  <a:spcPct val="0"/>
                </a:spcBef>
                <a:spcAft>
                  <a:spcPct val="0"/>
                </a:spcAft>
              </a:pPr>
              <a:r>
                <a:rPr lang="en-US" sz="1200" dirty="0">
                  <a:latin typeface="Arial" panose="020B0604020202020204" pitchFamily="34" charset="0"/>
                </a:rPr>
                <a:t>(or) JMS ( Deprecated Now form 7.0 )</a:t>
              </a:r>
            </a:p>
          </p:txBody>
        </p:sp>
      </p:grpSp>
    </p:spTree>
    <p:extLst>
      <p:ext uri="{BB962C8B-B14F-4D97-AF65-F5344CB8AC3E}">
        <p14:creationId xmlns:p14="http://schemas.microsoft.com/office/powerpoint/2010/main" val="189523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Rounded Corners 34"/>
          <p:cNvSpPr/>
          <p:nvPr/>
        </p:nvSpPr>
        <p:spPr bwMode="auto">
          <a:xfrm>
            <a:off x="4038601" y="1676400"/>
            <a:ext cx="3535351" cy="3886200"/>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34" name="Rectangle: Rounded Corners 33"/>
          <p:cNvSpPr/>
          <p:nvPr/>
        </p:nvSpPr>
        <p:spPr bwMode="auto">
          <a:xfrm>
            <a:off x="4724400" y="4138035"/>
            <a:ext cx="2164530" cy="1046414"/>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2" name="Title 1"/>
          <p:cNvSpPr>
            <a:spLocks noGrp="1"/>
          </p:cNvSpPr>
          <p:nvPr>
            <p:ph type="title"/>
          </p:nvPr>
        </p:nvSpPr>
        <p:spPr/>
        <p:txBody>
          <a:bodyPr>
            <a:normAutofit/>
          </a:bodyPr>
          <a:lstStyle/>
          <a:p>
            <a:pPr defTabSz="1218885">
              <a:spcBef>
                <a:spcPts val="0"/>
              </a:spcBef>
              <a:defRPr/>
            </a:pPr>
            <a:r>
              <a:rPr lang="en-US" altLang="en-US" sz="2400" b="1" dirty="0">
                <a:solidFill>
                  <a:srgbClr val="00649D"/>
                </a:solidFill>
                <a:latin typeface="Arial" panose="020B0604020202020204" pitchFamily="34" charset="0"/>
                <a:cs typeface="Arial" panose="020B0604020202020204" pitchFamily="34" charset="0"/>
              </a:rPr>
              <a:t>An agent consists of a worker process and a monitor process</a:t>
            </a:r>
            <a:endParaRPr lang="en-US" sz="2400" b="1" dirty="0">
              <a:solidFill>
                <a:srgbClr val="00649D"/>
              </a:solidFill>
              <a:latin typeface="Arial" panose="020B0604020202020204" pitchFamily="34" charset="0"/>
              <a:cs typeface="Arial" panose="020B0604020202020204" pitchFamily="34" charset="0"/>
            </a:endParaRPr>
          </a:p>
        </p:txBody>
      </p:sp>
      <p:sp>
        <p:nvSpPr>
          <p:cNvPr id="11" name="Speech Bubble: Oval 10"/>
          <p:cNvSpPr/>
          <p:nvPr/>
        </p:nvSpPr>
        <p:spPr bwMode="auto">
          <a:xfrm>
            <a:off x="6455931" y="5002537"/>
            <a:ext cx="5410200" cy="1497225"/>
          </a:xfrm>
          <a:prstGeom prst="wedgeEllipseCallout">
            <a:avLst>
              <a:gd name="adj1" fmla="val -54636"/>
              <a:gd name="adj2" fmla="val -48449"/>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latin typeface="Arial" panose="020B0604020202020204" pitchFamily="34" charset="0"/>
            </a:endParaRPr>
          </a:p>
        </p:txBody>
      </p:sp>
      <p:sp>
        <p:nvSpPr>
          <p:cNvPr id="23" name="Rectangle: Rounded Corners 22"/>
          <p:cNvSpPr/>
          <p:nvPr/>
        </p:nvSpPr>
        <p:spPr bwMode="auto">
          <a:xfrm>
            <a:off x="4724400" y="2024758"/>
            <a:ext cx="2164530" cy="1268457"/>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pic>
        <p:nvPicPr>
          <p:cNvPr id="10" name="Picture 15" descr="C:\!!!!Clip_art\!!!Large_Emf_collection\Server_3XLarge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9340" y="2214408"/>
            <a:ext cx="505441" cy="909793"/>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Group 26"/>
          <p:cNvGrpSpPr/>
          <p:nvPr/>
        </p:nvGrpSpPr>
        <p:grpSpPr>
          <a:xfrm>
            <a:off x="4872409" y="4267203"/>
            <a:ext cx="719560" cy="745344"/>
            <a:chOff x="4191244" y="5593431"/>
            <a:chExt cx="228357" cy="236540"/>
          </a:xfrm>
        </p:grpSpPr>
        <p:sp>
          <p:nvSpPr>
            <p:cNvPr id="28" name="Freeform 13"/>
            <p:cNvSpPr>
              <a:spLocks/>
            </p:cNvSpPr>
            <p:nvPr/>
          </p:nvSpPr>
          <p:spPr bwMode="auto">
            <a:xfrm>
              <a:off x="4198938" y="5593433"/>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14"/>
            <p:cNvSpPr>
              <a:spLocks/>
            </p:cNvSpPr>
            <p:nvPr/>
          </p:nvSpPr>
          <p:spPr bwMode="auto">
            <a:xfrm>
              <a:off x="4191244" y="5593431"/>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2" name="TextBox 31"/>
          <p:cNvSpPr txBox="1"/>
          <p:nvPr/>
        </p:nvSpPr>
        <p:spPr>
          <a:xfrm>
            <a:off x="5705729" y="4448446"/>
            <a:ext cx="1371600" cy="400110"/>
          </a:xfrm>
          <a:prstGeom prst="rect">
            <a:avLst/>
          </a:prstGeom>
          <a:noFill/>
        </p:spPr>
        <p:txBody>
          <a:bodyPr wrap="square" rtlCol="0">
            <a:spAutoFit/>
          </a:bodyPr>
          <a:lstStyle/>
          <a:p>
            <a:r>
              <a:rPr lang="en-US" sz="2000" dirty="0"/>
              <a:t>Agent</a:t>
            </a:r>
          </a:p>
        </p:txBody>
      </p:sp>
      <p:sp>
        <p:nvSpPr>
          <p:cNvPr id="36" name="TextBox 35"/>
          <p:cNvSpPr txBox="1"/>
          <p:nvPr/>
        </p:nvSpPr>
        <p:spPr>
          <a:xfrm>
            <a:off x="5596021" y="2495490"/>
            <a:ext cx="1447800" cy="400110"/>
          </a:xfrm>
          <a:prstGeom prst="rect">
            <a:avLst/>
          </a:prstGeom>
          <a:noFill/>
        </p:spPr>
        <p:txBody>
          <a:bodyPr wrap="square" rtlCol="0">
            <a:spAutoFit/>
          </a:bodyPr>
          <a:lstStyle/>
          <a:p>
            <a:r>
              <a:rPr lang="en-US" sz="2000" dirty="0"/>
              <a:t>Server</a:t>
            </a:r>
          </a:p>
        </p:txBody>
      </p:sp>
      <p:grpSp>
        <p:nvGrpSpPr>
          <p:cNvPr id="6" name="Group 5"/>
          <p:cNvGrpSpPr/>
          <p:nvPr/>
        </p:nvGrpSpPr>
        <p:grpSpPr>
          <a:xfrm>
            <a:off x="6248400" y="3292325"/>
            <a:ext cx="5181600" cy="845710"/>
            <a:chOff x="6246812" y="3292325"/>
            <a:chExt cx="5181600" cy="845710"/>
          </a:xfrm>
        </p:grpSpPr>
        <p:cxnSp>
          <p:nvCxnSpPr>
            <p:cNvPr id="40" name="Straight Arrow Connector 39"/>
            <p:cNvCxnSpPr>
              <a:cxnSpLocks/>
            </p:cNvCxnSpPr>
            <p:nvPr/>
          </p:nvCxnSpPr>
          <p:spPr bwMode="auto">
            <a:xfrm flipV="1">
              <a:off x="6246812" y="3293215"/>
              <a:ext cx="0" cy="844820"/>
            </a:xfrm>
            <a:prstGeom prst="straightConnector1">
              <a:avLst/>
            </a:prstGeom>
            <a:solidFill>
              <a:srgbClr val="FDFDFD"/>
            </a:solidFill>
            <a:ln w="28575" cap="flat" cmpd="sng" algn="ctr">
              <a:solidFill>
                <a:schemeClr val="accent1">
                  <a:lumMod val="75000"/>
                </a:schemeClr>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42" name="TextBox 41"/>
            <p:cNvSpPr txBox="1"/>
            <p:nvPr/>
          </p:nvSpPr>
          <p:spPr>
            <a:xfrm>
              <a:off x="6246812" y="3455084"/>
              <a:ext cx="1325551" cy="523220"/>
            </a:xfrm>
            <a:prstGeom prst="rect">
              <a:avLst/>
            </a:prstGeom>
            <a:noFill/>
          </p:spPr>
          <p:txBody>
            <a:bodyPr wrap="square" rtlCol="0">
              <a:spAutoFit/>
            </a:bodyPr>
            <a:lstStyle/>
            <a:p>
              <a:pPr algn="ctr"/>
              <a:r>
                <a:rPr lang="en-US" sz="1400" dirty="0">
                  <a:solidFill>
                    <a:srgbClr val="7030A0"/>
                  </a:solidFill>
                </a:rPr>
                <a:t>HTTP(S) (8080, 8443)</a:t>
              </a:r>
            </a:p>
          </p:txBody>
        </p:sp>
        <p:sp>
          <p:nvSpPr>
            <p:cNvPr id="15" name="Callout: Left Arrow 14"/>
            <p:cNvSpPr/>
            <p:nvPr/>
          </p:nvSpPr>
          <p:spPr bwMode="auto">
            <a:xfrm>
              <a:off x="7452562" y="3292325"/>
              <a:ext cx="3975850" cy="844820"/>
            </a:xfrm>
            <a:prstGeom prst="leftArrowCallout">
              <a:avLst>
                <a:gd name="adj1" fmla="val 25000"/>
                <a:gd name="adj2" fmla="val 25000"/>
                <a:gd name="adj3" fmla="val 25000"/>
                <a:gd name="adj4" fmla="val 75491"/>
              </a:avLst>
            </a:prstGeom>
            <a:solidFill>
              <a:srgbClr val="F7F7F7"/>
            </a:solidFill>
            <a:ln w="12700" cap="flat" cmpd="sng" algn="ctr">
              <a:solidFill>
                <a:schemeClr val="bg1">
                  <a:lumMod val="6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600" dirty="0"/>
            </a:p>
            <a:p>
              <a:pPr algn="ctr" defTabSz="614363" fontAlgn="base">
                <a:spcBef>
                  <a:spcPct val="0"/>
                </a:spcBef>
                <a:spcAft>
                  <a:spcPct val="0"/>
                </a:spcAft>
              </a:pPr>
              <a:r>
                <a:rPr lang="en-US" sz="1600" dirty="0"/>
                <a:t>Agent uses HTTP to send </a:t>
              </a:r>
            </a:p>
            <a:p>
              <a:pPr algn="ctr" defTabSz="614363" fontAlgn="base">
                <a:spcBef>
                  <a:spcPct val="0"/>
                </a:spcBef>
                <a:spcAft>
                  <a:spcPct val="0"/>
                </a:spcAft>
              </a:pPr>
              <a:r>
                <a:rPr lang="en-US" sz="1600" dirty="0"/>
                <a:t>the server execution output</a:t>
              </a:r>
            </a:p>
            <a:p>
              <a:pPr algn="ctr" defTabSz="614363" fontAlgn="base">
                <a:spcBef>
                  <a:spcPct val="0"/>
                </a:spcBef>
                <a:spcAft>
                  <a:spcPct val="0"/>
                </a:spcAft>
              </a:pPr>
              <a:endParaRPr lang="en-US" sz="1200" dirty="0">
                <a:latin typeface="Arial" panose="020B0604020202020204" pitchFamily="34" charset="0"/>
              </a:endParaRPr>
            </a:p>
          </p:txBody>
        </p:sp>
      </p:grpSp>
      <p:grpSp>
        <p:nvGrpSpPr>
          <p:cNvPr id="5" name="Group 4"/>
          <p:cNvGrpSpPr/>
          <p:nvPr/>
        </p:nvGrpSpPr>
        <p:grpSpPr>
          <a:xfrm>
            <a:off x="182551" y="3173040"/>
            <a:ext cx="5079034" cy="1275406"/>
            <a:chOff x="180963" y="3173040"/>
            <a:chExt cx="5079034" cy="1275406"/>
          </a:xfrm>
        </p:grpSpPr>
        <p:sp>
          <p:nvSpPr>
            <p:cNvPr id="39" name="TextBox 38"/>
            <p:cNvSpPr txBox="1"/>
            <p:nvPr/>
          </p:nvSpPr>
          <p:spPr>
            <a:xfrm>
              <a:off x="4265314" y="3455084"/>
              <a:ext cx="873005" cy="954107"/>
            </a:xfrm>
            <a:prstGeom prst="rect">
              <a:avLst/>
            </a:prstGeom>
            <a:noFill/>
          </p:spPr>
          <p:txBody>
            <a:bodyPr wrap="square" rtlCol="0">
              <a:spAutoFit/>
            </a:bodyPr>
            <a:lstStyle/>
            <a:p>
              <a:pPr algn="ctr"/>
              <a:r>
                <a:rPr lang="en-US" sz="1400" dirty="0">
                  <a:solidFill>
                    <a:schemeClr val="accent2">
                      <a:lumMod val="50000"/>
                    </a:schemeClr>
                  </a:solidFill>
                </a:rPr>
                <a:t>PORT (7919</a:t>
              </a:r>
            </a:p>
            <a:p>
              <a:pPr algn="ctr"/>
              <a:r>
                <a:rPr lang="en-US" sz="1400" dirty="0">
                  <a:solidFill>
                    <a:schemeClr val="accent2">
                      <a:lumMod val="50000"/>
                    </a:schemeClr>
                  </a:solidFill>
                </a:rPr>
                <a:t>7918)</a:t>
              </a:r>
            </a:p>
            <a:p>
              <a:pPr algn="ctr"/>
              <a:endParaRPr lang="en-US" sz="1400" dirty="0">
                <a:solidFill>
                  <a:schemeClr val="accent2">
                    <a:lumMod val="50000"/>
                  </a:schemeClr>
                </a:solidFill>
              </a:endParaRPr>
            </a:p>
          </p:txBody>
        </p:sp>
        <p:cxnSp>
          <p:nvCxnSpPr>
            <p:cNvPr id="63" name="Straight Arrow Connector 62"/>
            <p:cNvCxnSpPr>
              <a:cxnSpLocks/>
            </p:cNvCxnSpPr>
            <p:nvPr/>
          </p:nvCxnSpPr>
          <p:spPr bwMode="auto">
            <a:xfrm>
              <a:off x="5259997" y="3293215"/>
              <a:ext cx="0" cy="844820"/>
            </a:xfrm>
            <a:prstGeom prst="straightConnector1">
              <a:avLst/>
            </a:prstGeom>
            <a:solidFill>
              <a:srgbClr val="FDFDFD"/>
            </a:solidFill>
            <a:ln w="28575" cap="flat" cmpd="sng" algn="ctr">
              <a:solidFill>
                <a:srgbClr val="00688F"/>
              </a:solidFill>
              <a:prstDash val="solid"/>
              <a:round/>
              <a:headEnd type="triangle"/>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30" name="Callout: Left Arrow 29"/>
            <p:cNvSpPr/>
            <p:nvPr/>
          </p:nvSpPr>
          <p:spPr bwMode="auto">
            <a:xfrm flipH="1">
              <a:off x="180963" y="3173040"/>
              <a:ext cx="4198947" cy="1275406"/>
            </a:xfrm>
            <a:prstGeom prst="leftArrowCallout">
              <a:avLst>
                <a:gd name="adj1" fmla="val 25000"/>
                <a:gd name="adj2" fmla="val 25000"/>
                <a:gd name="adj3" fmla="val 25000"/>
                <a:gd name="adj4" fmla="val 74511"/>
              </a:avLst>
            </a:prstGeom>
            <a:solidFill>
              <a:srgbClr val="F7F7F7"/>
            </a:solidFill>
            <a:ln w="12700" cap="flat" cmpd="sng" algn="ctr">
              <a:solidFill>
                <a:schemeClr val="bg1">
                  <a:lumMod val="6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600" dirty="0"/>
            </a:p>
            <a:p>
              <a:pPr algn="ctr"/>
              <a:r>
                <a:rPr lang="en-US" sz="1400" dirty="0"/>
                <a:t>Agent opens a connection </a:t>
              </a:r>
            </a:p>
            <a:p>
              <a:pPr algn="ctr"/>
              <a:r>
                <a:rPr lang="en-US" sz="1400" dirty="0"/>
                <a:t>with the server over  </a:t>
              </a:r>
              <a:r>
                <a:rPr lang="en-US" sz="1400" dirty="0" err="1"/>
                <a:t>WebSocket</a:t>
              </a:r>
              <a:r>
                <a:rPr lang="en-US" sz="1400" dirty="0"/>
                <a:t>(Default)</a:t>
              </a:r>
            </a:p>
            <a:p>
              <a:pPr algn="ctr" defTabSz="614363" fontAlgn="base">
                <a:spcBef>
                  <a:spcPct val="0"/>
                </a:spcBef>
                <a:spcAft>
                  <a:spcPct val="0"/>
                </a:spcAft>
              </a:pPr>
              <a:r>
                <a:rPr lang="en-US" sz="1400" dirty="0">
                  <a:latin typeface="Arial" panose="020B0604020202020204" pitchFamily="34" charset="0"/>
                </a:rPr>
                <a:t>(or) JMS (Deprecated from 7.0) </a:t>
              </a:r>
            </a:p>
            <a:p>
              <a:pPr algn="ctr" defTabSz="614363" fontAlgn="base">
                <a:spcBef>
                  <a:spcPct val="0"/>
                </a:spcBef>
                <a:spcAft>
                  <a:spcPct val="0"/>
                </a:spcAft>
              </a:pPr>
              <a:endParaRPr lang="en-US" sz="1200" dirty="0">
                <a:latin typeface="Arial" panose="020B0604020202020204" pitchFamily="34" charset="0"/>
              </a:endParaRPr>
            </a:p>
          </p:txBody>
        </p:sp>
      </p:grpSp>
      <p:grpSp>
        <p:nvGrpSpPr>
          <p:cNvPr id="3" name="Group 2"/>
          <p:cNvGrpSpPr/>
          <p:nvPr/>
        </p:nvGrpSpPr>
        <p:grpSpPr>
          <a:xfrm>
            <a:off x="9695229" y="5463857"/>
            <a:ext cx="1228038" cy="603252"/>
            <a:chOff x="7350010" y="5751495"/>
            <a:chExt cx="1228038" cy="603252"/>
          </a:xfrm>
        </p:grpSpPr>
        <p:sp>
          <p:nvSpPr>
            <p:cNvPr id="22" name="Rectangle 4"/>
            <p:cNvSpPr>
              <a:spLocks noChangeArrowheads="1"/>
            </p:cNvSpPr>
            <p:nvPr/>
          </p:nvSpPr>
          <p:spPr bwMode="auto">
            <a:xfrm>
              <a:off x="7595641" y="5751496"/>
              <a:ext cx="982407" cy="603251"/>
            </a:xfrm>
            <a:prstGeom prst="rect">
              <a:avLst/>
            </a:prstGeom>
            <a:solidFill>
              <a:schemeClr val="bg1">
                <a:lumMod val="95000"/>
              </a:schemeClr>
            </a:solidFill>
            <a:ln w="12700" algn="ctr">
              <a:solidFill>
                <a:schemeClr val="accent1"/>
              </a:solidFill>
              <a:round/>
              <a:headEnd/>
              <a:tailEnd/>
            </a:ln>
          </p:spPr>
          <p:txBody>
            <a:bodyPr lIns="121899" tIns="60949" rIns="121899" bIns="60949" anchor="ctr"/>
            <a:lstStyle/>
            <a:p>
              <a:pPr algn="ctr"/>
              <a:r>
                <a:rPr lang="en-US" altLang="en-US" sz="1300" dirty="0"/>
                <a:t>Monitor</a:t>
              </a:r>
            </a:p>
          </p:txBody>
        </p:sp>
        <p:sp>
          <p:nvSpPr>
            <p:cNvPr id="25" name="Isosceles Triangle 5"/>
            <p:cNvSpPr>
              <a:spLocks noChangeArrowheads="1"/>
            </p:cNvSpPr>
            <p:nvPr/>
          </p:nvSpPr>
          <p:spPr bwMode="auto">
            <a:xfrm rot="16200000">
              <a:off x="7162654" y="5938851"/>
              <a:ext cx="603251" cy="228540"/>
            </a:xfrm>
            <a:prstGeom prst="triangle">
              <a:avLst>
                <a:gd name="adj" fmla="val 50000"/>
              </a:avLst>
            </a:prstGeom>
            <a:solidFill>
              <a:schemeClr val="bg1">
                <a:lumMod val="95000"/>
              </a:schemeClr>
            </a:solidFill>
            <a:ln w="12700" algn="ctr">
              <a:solidFill>
                <a:schemeClr val="accent1"/>
              </a:solidFill>
              <a:round/>
              <a:headEnd/>
              <a:tailEnd/>
            </a:ln>
          </p:spPr>
          <p:txBody>
            <a:bodyPr lIns="121899" tIns="60949" rIns="121899" bIns="60949" anchor="ctr"/>
            <a:lstStyle/>
            <a:p>
              <a:endParaRPr lang="en-US" altLang="en-US" sz="2000" dirty="0"/>
            </a:p>
          </p:txBody>
        </p:sp>
      </p:grpSp>
      <p:grpSp>
        <p:nvGrpSpPr>
          <p:cNvPr id="7" name="Group 6"/>
          <p:cNvGrpSpPr/>
          <p:nvPr/>
        </p:nvGrpSpPr>
        <p:grpSpPr>
          <a:xfrm>
            <a:off x="8469670" y="5463858"/>
            <a:ext cx="1177251" cy="603251"/>
            <a:chOff x="5983828" y="5720743"/>
            <a:chExt cx="1177251" cy="603251"/>
          </a:xfrm>
        </p:grpSpPr>
        <p:sp>
          <p:nvSpPr>
            <p:cNvPr id="24" name="Rectangle 6"/>
            <p:cNvSpPr>
              <a:spLocks noChangeArrowheads="1"/>
            </p:cNvSpPr>
            <p:nvPr/>
          </p:nvSpPr>
          <p:spPr bwMode="auto">
            <a:xfrm>
              <a:off x="6229459" y="5720743"/>
              <a:ext cx="931620" cy="603251"/>
            </a:xfrm>
            <a:prstGeom prst="rect">
              <a:avLst/>
            </a:prstGeom>
            <a:solidFill>
              <a:schemeClr val="bg1">
                <a:lumMod val="95000"/>
              </a:schemeClr>
            </a:solidFill>
            <a:ln w="12700" algn="ctr">
              <a:solidFill>
                <a:schemeClr val="accent1"/>
              </a:solidFill>
              <a:round/>
              <a:headEnd/>
              <a:tailEnd/>
            </a:ln>
          </p:spPr>
          <p:txBody>
            <a:bodyPr lIns="121899" tIns="60949" rIns="121899" bIns="60949" anchor="ctr"/>
            <a:lstStyle/>
            <a:p>
              <a:pPr algn="ctr"/>
              <a:r>
                <a:rPr lang="en-US" altLang="en-US" sz="1300" dirty="0"/>
                <a:t>Worker</a:t>
              </a:r>
            </a:p>
            <a:p>
              <a:pPr algn="ctr"/>
              <a:r>
                <a:rPr lang="en-US" altLang="en-US" sz="1300" dirty="0"/>
                <a:t>(</a:t>
              </a:r>
              <a:r>
                <a:rPr lang="en-US" altLang="en-US" sz="1300" dirty="0" err="1"/>
                <a:t>Websocket</a:t>
              </a:r>
              <a:r>
                <a:rPr lang="en-US" altLang="en-US" sz="1300" dirty="0"/>
                <a:t>)</a:t>
              </a:r>
            </a:p>
          </p:txBody>
        </p:sp>
        <p:sp>
          <p:nvSpPr>
            <p:cNvPr id="26" name="Isosceles Triangle 10"/>
            <p:cNvSpPr>
              <a:spLocks noChangeArrowheads="1"/>
            </p:cNvSpPr>
            <p:nvPr/>
          </p:nvSpPr>
          <p:spPr bwMode="auto">
            <a:xfrm rot="16200000">
              <a:off x="5797266" y="5908892"/>
              <a:ext cx="601663" cy="228540"/>
            </a:xfrm>
            <a:prstGeom prst="triangle">
              <a:avLst>
                <a:gd name="adj" fmla="val 50000"/>
              </a:avLst>
            </a:prstGeom>
            <a:solidFill>
              <a:schemeClr val="bg1">
                <a:lumMod val="95000"/>
              </a:schemeClr>
            </a:solidFill>
            <a:ln w="12700" algn="ctr">
              <a:solidFill>
                <a:schemeClr val="accent1"/>
              </a:solidFill>
              <a:round/>
              <a:headEnd/>
              <a:tailEnd/>
            </a:ln>
          </p:spPr>
          <p:txBody>
            <a:bodyPr lIns="121899" tIns="60949" rIns="121899" bIns="60949" anchor="ctr"/>
            <a:lstStyle/>
            <a:p>
              <a:endParaRPr lang="en-US" altLang="en-US" sz="2000" dirty="0"/>
            </a:p>
          </p:txBody>
        </p:sp>
      </p:grpSp>
      <p:sp>
        <p:nvSpPr>
          <p:cNvPr id="33" name="Rectangle 11"/>
          <p:cNvSpPr>
            <a:spLocks noChangeArrowheads="1"/>
          </p:cNvSpPr>
          <p:nvPr/>
        </p:nvSpPr>
        <p:spPr bwMode="auto">
          <a:xfrm>
            <a:off x="7408883" y="5463858"/>
            <a:ext cx="1039803" cy="601663"/>
          </a:xfrm>
          <a:prstGeom prst="rect">
            <a:avLst/>
          </a:prstGeom>
          <a:solidFill>
            <a:schemeClr val="bg1">
              <a:lumMod val="95000"/>
            </a:schemeClr>
          </a:solidFill>
          <a:ln w="12700" algn="ctr">
            <a:solidFill>
              <a:schemeClr val="accent1"/>
            </a:solidFill>
            <a:round/>
            <a:headEnd/>
            <a:tailEnd/>
          </a:ln>
        </p:spPr>
        <p:txBody>
          <a:bodyPr lIns="121899" tIns="60949" rIns="121899" bIns="60949" anchor="ctr"/>
          <a:lstStyle/>
          <a:p>
            <a:pPr algn="ctr"/>
            <a:r>
              <a:rPr lang="en-US" altLang="en-US" sz="1300" dirty="0"/>
              <a:t>Plug-in</a:t>
            </a:r>
          </a:p>
          <a:p>
            <a:pPr algn="ctr"/>
            <a:r>
              <a:rPr lang="en-US" altLang="en-US" sz="1300" dirty="0"/>
              <a:t>steps</a:t>
            </a:r>
          </a:p>
        </p:txBody>
      </p:sp>
    </p:spTree>
    <p:extLst>
      <p:ext uri="{BB962C8B-B14F-4D97-AF65-F5344CB8AC3E}">
        <p14:creationId xmlns:p14="http://schemas.microsoft.com/office/powerpoint/2010/main" val="286471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187089E-E020-4549-94D9-5CEE228CB8BD}"/>
              </a:ext>
            </a:extLst>
          </p:cNvPr>
          <p:cNvPicPr>
            <a:picLocks noChangeAspect="1"/>
          </p:cNvPicPr>
          <p:nvPr/>
        </p:nvPicPr>
        <p:blipFill>
          <a:blip r:embed="rId3"/>
          <a:stretch>
            <a:fillRect/>
          </a:stretch>
        </p:blipFill>
        <p:spPr>
          <a:xfrm>
            <a:off x="671242" y="1465454"/>
            <a:ext cx="10192377" cy="4237341"/>
          </a:xfrm>
          <a:prstGeom prst="rect">
            <a:avLst/>
          </a:prstGeom>
        </p:spPr>
      </p:pic>
      <p:sp>
        <p:nvSpPr>
          <p:cNvPr id="2" name="Title 1"/>
          <p:cNvSpPr>
            <a:spLocks noGrp="1"/>
          </p:cNvSpPr>
          <p:nvPr>
            <p:ph type="title"/>
          </p:nvPr>
        </p:nvSpPr>
        <p:spPr/>
        <p:txBody>
          <a:bodyPr>
            <a:normAutofit/>
          </a:bodyPr>
          <a:lstStyle/>
          <a:p>
            <a:pPr defTabSz="1218885">
              <a:spcBef>
                <a:spcPts val="0"/>
              </a:spcBef>
              <a:defRPr/>
            </a:pPr>
            <a:r>
              <a:rPr lang="en-US" sz="2400" b="1" dirty="0">
                <a:solidFill>
                  <a:srgbClr val="00649D"/>
                </a:solidFill>
                <a:latin typeface="Arial" panose="020B0604020202020204" pitchFamily="34" charset="0"/>
                <a:cs typeface="Arial" panose="020B0604020202020204" pitchFamily="34" charset="0"/>
              </a:rPr>
              <a:t>Many agent features are managed from Launch</a:t>
            </a:r>
          </a:p>
        </p:txBody>
      </p:sp>
      <p:grpSp>
        <p:nvGrpSpPr>
          <p:cNvPr id="8" name="Group 7"/>
          <p:cNvGrpSpPr/>
          <p:nvPr/>
        </p:nvGrpSpPr>
        <p:grpSpPr>
          <a:xfrm>
            <a:off x="4931007" y="3557451"/>
            <a:ext cx="2639680" cy="1210497"/>
            <a:chOff x="4929419" y="3557450"/>
            <a:chExt cx="2639680" cy="1210497"/>
          </a:xfrm>
        </p:grpSpPr>
        <p:sp>
          <p:nvSpPr>
            <p:cNvPr id="7" name="Rectangle 6"/>
            <p:cNvSpPr/>
            <p:nvPr/>
          </p:nvSpPr>
          <p:spPr bwMode="auto">
            <a:xfrm>
              <a:off x="4929419" y="3557450"/>
              <a:ext cx="504730" cy="596539"/>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latin typeface="Arial" panose="020B0604020202020204" pitchFamily="34" charset="0"/>
              </a:endParaRPr>
            </a:p>
          </p:txBody>
        </p:sp>
        <p:sp>
          <p:nvSpPr>
            <p:cNvPr id="9" name="TextBox 8"/>
            <p:cNvSpPr txBox="1"/>
            <p:nvPr/>
          </p:nvSpPr>
          <p:spPr>
            <a:xfrm>
              <a:off x="6094412" y="4398615"/>
              <a:ext cx="1474687" cy="369332"/>
            </a:xfrm>
            <a:prstGeom prst="rect">
              <a:avLst/>
            </a:prstGeom>
            <a:solidFill>
              <a:schemeClr val="bg1"/>
            </a:solidFill>
            <a:ln>
              <a:solidFill>
                <a:schemeClr val="bg1">
                  <a:lumMod val="65000"/>
                </a:schemeClr>
              </a:solidFill>
            </a:ln>
          </p:spPr>
          <p:txBody>
            <a:bodyPr wrap="square" rtlCol="0">
              <a:spAutoFit/>
            </a:bodyPr>
            <a:lstStyle/>
            <a:p>
              <a:r>
                <a:rPr lang="en-US" dirty="0"/>
                <a:t>Agent status</a:t>
              </a:r>
            </a:p>
          </p:txBody>
        </p:sp>
        <p:cxnSp>
          <p:nvCxnSpPr>
            <p:cNvPr id="11" name="Straight Arrow Connector 10"/>
            <p:cNvCxnSpPr>
              <a:cxnSpLocks/>
              <a:stCxn id="9" idx="1"/>
            </p:cNvCxnSpPr>
            <p:nvPr/>
          </p:nvCxnSpPr>
          <p:spPr bwMode="auto">
            <a:xfrm flipH="1" flipV="1">
              <a:off x="5437272" y="4150425"/>
              <a:ext cx="657140" cy="432856"/>
            </a:xfrm>
            <a:prstGeom prst="straightConnector1">
              <a:avLst/>
            </a:prstGeom>
            <a:solidFill>
              <a:srgbClr val="FDFDFD"/>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grpSp>
        <p:nvGrpSpPr>
          <p:cNvPr id="3" name="Group 2"/>
          <p:cNvGrpSpPr/>
          <p:nvPr/>
        </p:nvGrpSpPr>
        <p:grpSpPr>
          <a:xfrm>
            <a:off x="472528" y="4038601"/>
            <a:ext cx="3261273" cy="1664193"/>
            <a:chOff x="1262174" y="3237412"/>
            <a:chExt cx="3261273" cy="1664193"/>
          </a:xfrm>
        </p:grpSpPr>
        <p:sp>
          <p:nvSpPr>
            <p:cNvPr id="6" name="Rectangle 5"/>
            <p:cNvSpPr/>
            <p:nvPr/>
          </p:nvSpPr>
          <p:spPr bwMode="auto">
            <a:xfrm>
              <a:off x="3228047" y="3237412"/>
              <a:ext cx="1295400" cy="1664193"/>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latin typeface="Arial" panose="020B0604020202020204" pitchFamily="34" charset="0"/>
              </a:endParaRPr>
            </a:p>
          </p:txBody>
        </p:sp>
        <p:sp>
          <p:nvSpPr>
            <p:cNvPr id="14" name="TextBox 13"/>
            <p:cNvSpPr txBox="1"/>
            <p:nvPr/>
          </p:nvSpPr>
          <p:spPr>
            <a:xfrm>
              <a:off x="1262174" y="3597427"/>
              <a:ext cx="1673402" cy="646331"/>
            </a:xfrm>
            <a:prstGeom prst="rect">
              <a:avLst/>
            </a:prstGeom>
            <a:solidFill>
              <a:schemeClr val="bg1"/>
            </a:solidFill>
            <a:ln>
              <a:solidFill>
                <a:schemeClr val="bg1">
                  <a:lumMod val="65000"/>
                </a:schemeClr>
              </a:solidFill>
            </a:ln>
          </p:spPr>
          <p:txBody>
            <a:bodyPr wrap="square" rtlCol="0">
              <a:spAutoFit/>
            </a:bodyPr>
            <a:lstStyle/>
            <a:p>
              <a:pPr algn="ctr"/>
              <a:r>
                <a:rPr lang="en-US" dirty="0"/>
                <a:t>Manage agent remotely</a:t>
              </a:r>
            </a:p>
          </p:txBody>
        </p:sp>
        <p:cxnSp>
          <p:nvCxnSpPr>
            <p:cNvPr id="16" name="Straight Arrow Connector 15"/>
            <p:cNvCxnSpPr>
              <a:cxnSpLocks/>
              <a:stCxn id="14" idx="3"/>
            </p:cNvCxnSpPr>
            <p:nvPr/>
          </p:nvCxnSpPr>
          <p:spPr bwMode="auto">
            <a:xfrm flipV="1">
              <a:off x="2935576" y="3597429"/>
              <a:ext cx="710307" cy="323164"/>
            </a:xfrm>
            <a:prstGeom prst="straightConnector1">
              <a:avLst/>
            </a:prstGeom>
            <a:solidFill>
              <a:srgbClr val="FDFDFD"/>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spTree>
    <p:extLst>
      <p:ext uri="{BB962C8B-B14F-4D97-AF65-F5344CB8AC3E}">
        <p14:creationId xmlns:p14="http://schemas.microsoft.com/office/powerpoint/2010/main" val="985192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noAutofit/>
          </a:bodyPr>
          <a:lstStyle/>
          <a:p>
            <a:pPr defTabSz="1218885">
              <a:spcBef>
                <a:spcPts val="0"/>
              </a:spcBef>
              <a:defRPr/>
            </a:pPr>
            <a:r>
              <a:rPr lang="en-US" altLang="en-US" sz="2000" b="1" dirty="0">
                <a:solidFill>
                  <a:srgbClr val="00649D"/>
                </a:solidFill>
                <a:latin typeface="Arial" panose="020B0604020202020204" pitchFamily="34" charset="0"/>
                <a:cs typeface="Arial" panose="020B0604020202020204" pitchFamily="34" charset="0"/>
              </a:rPr>
              <a:t>Agent relays coordinate communication between agents and the server –JMS Agents</a:t>
            </a:r>
          </a:p>
        </p:txBody>
      </p:sp>
      <p:grpSp>
        <p:nvGrpSpPr>
          <p:cNvPr id="7" name="Group 6"/>
          <p:cNvGrpSpPr/>
          <p:nvPr/>
        </p:nvGrpSpPr>
        <p:grpSpPr>
          <a:xfrm>
            <a:off x="682012" y="2904144"/>
            <a:ext cx="2319421" cy="1669780"/>
            <a:chOff x="1321034" y="1664237"/>
            <a:chExt cx="2319421" cy="1669780"/>
          </a:xfrm>
        </p:grpSpPr>
        <p:sp>
          <p:nvSpPr>
            <p:cNvPr id="49" name="Rectangle: Rounded Corners 48"/>
            <p:cNvSpPr/>
            <p:nvPr/>
          </p:nvSpPr>
          <p:spPr bwMode="auto">
            <a:xfrm>
              <a:off x="1321034" y="1664237"/>
              <a:ext cx="2164530" cy="166978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pic>
          <p:nvPicPr>
            <p:cNvPr id="50" name="Picture 15" descr="C:\!!!!Clip_art\!!!Large_Emf_collection\Server_3XLarge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973" y="2112893"/>
              <a:ext cx="505441" cy="909793"/>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p:cNvSpPr txBox="1"/>
            <p:nvPr/>
          </p:nvSpPr>
          <p:spPr>
            <a:xfrm>
              <a:off x="2192655" y="2321048"/>
              <a:ext cx="1447800" cy="400110"/>
            </a:xfrm>
            <a:prstGeom prst="rect">
              <a:avLst/>
            </a:prstGeom>
            <a:noFill/>
          </p:spPr>
          <p:txBody>
            <a:bodyPr wrap="square" rtlCol="0">
              <a:spAutoFit/>
            </a:bodyPr>
            <a:lstStyle/>
            <a:p>
              <a:r>
                <a:rPr lang="en-US" sz="2000" dirty="0"/>
                <a:t>Server</a:t>
              </a:r>
            </a:p>
          </p:txBody>
        </p:sp>
      </p:grpSp>
      <p:grpSp>
        <p:nvGrpSpPr>
          <p:cNvPr id="5" name="Group 4"/>
          <p:cNvGrpSpPr/>
          <p:nvPr/>
        </p:nvGrpSpPr>
        <p:grpSpPr>
          <a:xfrm>
            <a:off x="6400801" y="1816679"/>
            <a:ext cx="5105033" cy="3813255"/>
            <a:chOff x="6643277" y="1816678"/>
            <a:chExt cx="4860968" cy="3813255"/>
          </a:xfrm>
        </p:grpSpPr>
        <p:grpSp>
          <p:nvGrpSpPr>
            <p:cNvPr id="11" name="Group 10"/>
            <p:cNvGrpSpPr/>
            <p:nvPr/>
          </p:nvGrpSpPr>
          <p:grpSpPr>
            <a:xfrm>
              <a:off x="9591339" y="1828800"/>
              <a:ext cx="1912906" cy="981733"/>
              <a:chOff x="608012" y="4150058"/>
              <a:chExt cx="2352929" cy="1207560"/>
            </a:xfrm>
          </p:grpSpPr>
          <p:sp>
            <p:nvSpPr>
              <p:cNvPr id="44" name="Rectangle: Rounded Corners 43"/>
              <p:cNvSpPr/>
              <p:nvPr/>
            </p:nvSpPr>
            <p:spPr bwMode="auto">
              <a:xfrm>
                <a:off x="608012" y="4150058"/>
                <a:ext cx="2164530" cy="120756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45" name="Group 44"/>
              <p:cNvGrpSpPr/>
              <p:nvPr/>
            </p:nvGrpSpPr>
            <p:grpSpPr>
              <a:xfrm>
                <a:off x="756021" y="4435727"/>
                <a:ext cx="719560" cy="745338"/>
                <a:chOff x="4191244" y="5726832"/>
                <a:chExt cx="228357" cy="236538"/>
              </a:xfrm>
            </p:grpSpPr>
            <p:sp>
              <p:nvSpPr>
                <p:cNvPr id="47" name="Freeform 13"/>
                <p:cNvSpPr>
                  <a:spLocks/>
                </p:cNvSpPr>
                <p:nvPr/>
              </p:nvSpPr>
              <p:spPr bwMode="auto">
                <a:xfrm>
                  <a:off x="4198938" y="5726832"/>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14"/>
                <p:cNvSpPr>
                  <a:spLocks/>
                </p:cNvSpPr>
                <p:nvPr/>
              </p:nvSpPr>
              <p:spPr bwMode="auto">
                <a:xfrm>
                  <a:off x="4191244" y="5728870"/>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6" name="TextBox 45"/>
              <p:cNvSpPr txBox="1"/>
              <p:nvPr/>
            </p:nvSpPr>
            <p:spPr>
              <a:xfrm>
                <a:off x="1589341" y="4544787"/>
                <a:ext cx="1371600" cy="454289"/>
              </a:xfrm>
              <a:prstGeom prst="rect">
                <a:avLst/>
              </a:prstGeom>
              <a:noFill/>
            </p:spPr>
            <p:txBody>
              <a:bodyPr wrap="square" rtlCol="0">
                <a:spAutoFit/>
              </a:bodyPr>
              <a:lstStyle/>
              <a:p>
                <a:r>
                  <a:rPr lang="en-US" dirty="0"/>
                  <a:t>Agent</a:t>
                </a:r>
              </a:p>
            </p:txBody>
          </p:sp>
        </p:grpSp>
        <p:grpSp>
          <p:nvGrpSpPr>
            <p:cNvPr id="12" name="Group 11"/>
            <p:cNvGrpSpPr/>
            <p:nvPr/>
          </p:nvGrpSpPr>
          <p:grpSpPr>
            <a:xfrm>
              <a:off x="9591339" y="3240863"/>
              <a:ext cx="1912906" cy="981733"/>
              <a:chOff x="608012" y="4106101"/>
              <a:chExt cx="2352929" cy="1207560"/>
            </a:xfrm>
          </p:grpSpPr>
          <p:sp>
            <p:nvSpPr>
              <p:cNvPr id="39" name="Rectangle: Rounded Corners 38"/>
              <p:cNvSpPr/>
              <p:nvPr/>
            </p:nvSpPr>
            <p:spPr bwMode="auto">
              <a:xfrm>
                <a:off x="608012" y="4106101"/>
                <a:ext cx="2164530" cy="120756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40" name="Group 39"/>
              <p:cNvGrpSpPr/>
              <p:nvPr/>
            </p:nvGrpSpPr>
            <p:grpSpPr>
              <a:xfrm>
                <a:off x="756021" y="4394606"/>
                <a:ext cx="719560" cy="745341"/>
                <a:chOff x="4191244" y="5713759"/>
                <a:chExt cx="228357" cy="236538"/>
              </a:xfrm>
            </p:grpSpPr>
            <p:sp>
              <p:nvSpPr>
                <p:cNvPr id="42" name="Freeform 13"/>
                <p:cNvSpPr>
                  <a:spLocks/>
                </p:cNvSpPr>
                <p:nvPr/>
              </p:nvSpPr>
              <p:spPr bwMode="auto">
                <a:xfrm>
                  <a:off x="4198938" y="5713759"/>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4"/>
                <p:cNvSpPr>
                  <a:spLocks/>
                </p:cNvSpPr>
                <p:nvPr/>
              </p:nvSpPr>
              <p:spPr bwMode="auto">
                <a:xfrm>
                  <a:off x="4191244" y="5714920"/>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1" name="TextBox 40"/>
              <p:cNvSpPr txBox="1"/>
              <p:nvPr/>
            </p:nvSpPr>
            <p:spPr>
              <a:xfrm>
                <a:off x="1589341" y="4528262"/>
                <a:ext cx="1371600" cy="454289"/>
              </a:xfrm>
              <a:prstGeom prst="rect">
                <a:avLst/>
              </a:prstGeom>
              <a:noFill/>
            </p:spPr>
            <p:txBody>
              <a:bodyPr wrap="square" rtlCol="0">
                <a:spAutoFit/>
              </a:bodyPr>
              <a:lstStyle/>
              <a:p>
                <a:r>
                  <a:rPr lang="en-US" dirty="0"/>
                  <a:t>Agent</a:t>
                </a:r>
              </a:p>
            </p:txBody>
          </p:sp>
        </p:grpSp>
        <p:grpSp>
          <p:nvGrpSpPr>
            <p:cNvPr id="13" name="Group 12"/>
            <p:cNvGrpSpPr/>
            <p:nvPr/>
          </p:nvGrpSpPr>
          <p:grpSpPr>
            <a:xfrm>
              <a:off x="9591339" y="4648200"/>
              <a:ext cx="1912906" cy="981733"/>
              <a:chOff x="608012" y="4056330"/>
              <a:chExt cx="2352929" cy="1207560"/>
            </a:xfrm>
          </p:grpSpPr>
          <p:sp>
            <p:nvSpPr>
              <p:cNvPr id="34" name="Rectangle: Rounded Corners 33"/>
              <p:cNvSpPr/>
              <p:nvPr/>
            </p:nvSpPr>
            <p:spPr bwMode="auto">
              <a:xfrm>
                <a:off x="608012" y="4056330"/>
                <a:ext cx="2164530" cy="120756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grpSp>
            <p:nvGrpSpPr>
              <p:cNvPr id="35" name="Group 34"/>
              <p:cNvGrpSpPr/>
              <p:nvPr/>
            </p:nvGrpSpPr>
            <p:grpSpPr>
              <a:xfrm>
                <a:off x="756021" y="4348421"/>
                <a:ext cx="719560" cy="745338"/>
                <a:chOff x="4191244" y="5699125"/>
                <a:chExt cx="228357" cy="236538"/>
              </a:xfrm>
            </p:grpSpPr>
            <p:sp>
              <p:nvSpPr>
                <p:cNvPr id="37" name="Freeform 13"/>
                <p:cNvSpPr>
                  <a:spLocks/>
                </p:cNvSpPr>
                <p:nvPr/>
              </p:nvSpPr>
              <p:spPr bwMode="auto">
                <a:xfrm>
                  <a:off x="4198938" y="5699125"/>
                  <a:ext cx="220663" cy="236538"/>
                </a:xfrm>
                <a:custGeom>
                  <a:avLst/>
                  <a:gdLst>
                    <a:gd name="T0" fmla="*/ 49 w 58"/>
                    <a:gd name="T1" fmla="*/ 32 h 62"/>
                    <a:gd name="T2" fmla="*/ 48 w 58"/>
                    <a:gd name="T3" fmla="*/ 28 h 62"/>
                    <a:gd name="T4" fmla="*/ 57 w 58"/>
                    <a:gd name="T5" fmla="*/ 21 h 62"/>
                    <a:gd name="T6" fmla="*/ 58 w 58"/>
                    <a:gd name="T7" fmla="*/ 20 h 62"/>
                    <a:gd name="T8" fmla="*/ 52 w 58"/>
                    <a:gd name="T9" fmla="*/ 12 h 62"/>
                    <a:gd name="T10" fmla="*/ 41 w 58"/>
                    <a:gd name="T11" fmla="*/ 16 h 62"/>
                    <a:gd name="T12" fmla="*/ 35 w 58"/>
                    <a:gd name="T13" fmla="*/ 13 h 62"/>
                    <a:gd name="T14" fmla="*/ 33 w 58"/>
                    <a:gd name="T15" fmla="*/ 2 h 62"/>
                    <a:gd name="T16" fmla="*/ 24 w 58"/>
                    <a:gd name="T17" fmla="*/ 0 h 62"/>
                    <a:gd name="T18" fmla="*/ 23 w 58"/>
                    <a:gd name="T19" fmla="*/ 2 h 62"/>
                    <a:gd name="T20" fmla="*/ 21 w 58"/>
                    <a:gd name="T21" fmla="*/ 13 h 62"/>
                    <a:gd name="T22" fmla="*/ 15 w 58"/>
                    <a:gd name="T23" fmla="*/ 16 h 62"/>
                    <a:gd name="T24" fmla="*/ 5 w 58"/>
                    <a:gd name="T25" fmla="*/ 12 h 62"/>
                    <a:gd name="T26" fmla="*/ 0 w 58"/>
                    <a:gd name="T27" fmla="*/ 20 h 62"/>
                    <a:gd name="T28" fmla="*/ 8 w 58"/>
                    <a:gd name="T29" fmla="*/ 28 h 62"/>
                    <a:gd name="T30" fmla="*/ 8 w 58"/>
                    <a:gd name="T31" fmla="*/ 32 h 62"/>
                    <a:gd name="T32" fmla="*/ 8 w 58"/>
                    <a:gd name="T33" fmla="*/ 36 h 62"/>
                    <a:gd name="T34" fmla="*/ 1 w 58"/>
                    <a:gd name="T35" fmla="*/ 42 h 62"/>
                    <a:gd name="T36" fmla="*/ 0 w 58"/>
                    <a:gd name="T37" fmla="*/ 43 h 62"/>
                    <a:gd name="T38" fmla="*/ 5 w 58"/>
                    <a:gd name="T39" fmla="*/ 52 h 62"/>
                    <a:gd name="T40" fmla="*/ 15 w 58"/>
                    <a:gd name="T41" fmla="*/ 48 h 62"/>
                    <a:gd name="T42" fmla="*/ 21 w 58"/>
                    <a:gd name="T43" fmla="*/ 51 h 62"/>
                    <a:gd name="T44" fmla="*/ 23 w 58"/>
                    <a:gd name="T45" fmla="*/ 62 h 62"/>
                    <a:gd name="T46" fmla="*/ 33 w 58"/>
                    <a:gd name="T47" fmla="*/ 62 h 62"/>
                    <a:gd name="T48" fmla="*/ 34 w 58"/>
                    <a:gd name="T49" fmla="*/ 61 h 62"/>
                    <a:gd name="T50" fmla="*/ 35 w 58"/>
                    <a:gd name="T51" fmla="*/ 51 h 62"/>
                    <a:gd name="T52" fmla="*/ 41 w 58"/>
                    <a:gd name="T53" fmla="*/ 47 h 62"/>
                    <a:gd name="T54" fmla="*/ 52 w 58"/>
                    <a:gd name="T55" fmla="*/ 51 h 62"/>
                    <a:gd name="T56" fmla="*/ 53 w 58"/>
                    <a:gd name="T57" fmla="*/ 50 h 62"/>
                    <a:gd name="T58" fmla="*/ 57 w 58"/>
                    <a:gd name="T59" fmla="*/ 43 h 62"/>
                    <a:gd name="T60" fmla="*/ 48 w 58"/>
                    <a:gd name="T61" fmla="*/ 36 h 62"/>
                    <a:gd name="T62" fmla="*/ 49 w 58"/>
                    <a:gd name="T63"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 h="62">
                      <a:moveTo>
                        <a:pt x="49" y="32"/>
                      </a:moveTo>
                      <a:cubicBezTo>
                        <a:pt x="49" y="31"/>
                        <a:pt x="49" y="29"/>
                        <a:pt x="48" y="28"/>
                      </a:cubicBezTo>
                      <a:cubicBezTo>
                        <a:pt x="57" y="21"/>
                        <a:pt x="57" y="21"/>
                        <a:pt x="57" y="21"/>
                      </a:cubicBezTo>
                      <a:cubicBezTo>
                        <a:pt x="58" y="20"/>
                        <a:pt x="58" y="20"/>
                        <a:pt x="58" y="20"/>
                      </a:cubicBezTo>
                      <a:cubicBezTo>
                        <a:pt x="52" y="12"/>
                        <a:pt x="52" y="12"/>
                        <a:pt x="52" y="12"/>
                      </a:cubicBezTo>
                      <a:cubicBezTo>
                        <a:pt x="41" y="16"/>
                        <a:pt x="41" y="16"/>
                        <a:pt x="41" y="16"/>
                      </a:cubicBezTo>
                      <a:cubicBezTo>
                        <a:pt x="40" y="15"/>
                        <a:pt x="37" y="13"/>
                        <a:pt x="35" y="13"/>
                      </a:cubicBezTo>
                      <a:cubicBezTo>
                        <a:pt x="33" y="2"/>
                        <a:pt x="33" y="2"/>
                        <a:pt x="33" y="2"/>
                      </a:cubicBezTo>
                      <a:cubicBezTo>
                        <a:pt x="24" y="0"/>
                        <a:pt x="24" y="0"/>
                        <a:pt x="24" y="0"/>
                      </a:cubicBezTo>
                      <a:cubicBezTo>
                        <a:pt x="23" y="2"/>
                        <a:pt x="23" y="2"/>
                        <a:pt x="23" y="2"/>
                      </a:cubicBezTo>
                      <a:cubicBezTo>
                        <a:pt x="21" y="13"/>
                        <a:pt x="21" y="13"/>
                        <a:pt x="21" y="13"/>
                      </a:cubicBezTo>
                      <a:cubicBezTo>
                        <a:pt x="19" y="13"/>
                        <a:pt x="17" y="15"/>
                        <a:pt x="15" y="16"/>
                      </a:cubicBezTo>
                      <a:cubicBezTo>
                        <a:pt x="5" y="12"/>
                        <a:pt x="5" y="12"/>
                        <a:pt x="5" y="12"/>
                      </a:cubicBezTo>
                      <a:cubicBezTo>
                        <a:pt x="0" y="20"/>
                        <a:pt x="0" y="20"/>
                        <a:pt x="0" y="20"/>
                      </a:cubicBezTo>
                      <a:cubicBezTo>
                        <a:pt x="8" y="28"/>
                        <a:pt x="8" y="28"/>
                        <a:pt x="8" y="28"/>
                      </a:cubicBezTo>
                      <a:cubicBezTo>
                        <a:pt x="8" y="29"/>
                        <a:pt x="8" y="30"/>
                        <a:pt x="8" y="32"/>
                      </a:cubicBezTo>
                      <a:cubicBezTo>
                        <a:pt x="8" y="33"/>
                        <a:pt x="8" y="35"/>
                        <a:pt x="8" y="36"/>
                      </a:cubicBezTo>
                      <a:cubicBezTo>
                        <a:pt x="1" y="42"/>
                        <a:pt x="1" y="42"/>
                        <a:pt x="1" y="42"/>
                      </a:cubicBezTo>
                      <a:cubicBezTo>
                        <a:pt x="0" y="43"/>
                        <a:pt x="0" y="43"/>
                        <a:pt x="0" y="43"/>
                      </a:cubicBezTo>
                      <a:cubicBezTo>
                        <a:pt x="5" y="52"/>
                        <a:pt x="5" y="52"/>
                        <a:pt x="5" y="52"/>
                      </a:cubicBezTo>
                      <a:cubicBezTo>
                        <a:pt x="15" y="48"/>
                        <a:pt x="15" y="48"/>
                        <a:pt x="15" y="48"/>
                      </a:cubicBezTo>
                      <a:cubicBezTo>
                        <a:pt x="17" y="49"/>
                        <a:pt x="19" y="50"/>
                        <a:pt x="21" y="51"/>
                      </a:cubicBezTo>
                      <a:cubicBezTo>
                        <a:pt x="23" y="62"/>
                        <a:pt x="23" y="62"/>
                        <a:pt x="23" y="62"/>
                      </a:cubicBezTo>
                      <a:cubicBezTo>
                        <a:pt x="33" y="62"/>
                        <a:pt x="33" y="62"/>
                        <a:pt x="33" y="62"/>
                      </a:cubicBezTo>
                      <a:cubicBezTo>
                        <a:pt x="34" y="61"/>
                        <a:pt x="34" y="61"/>
                        <a:pt x="34" y="61"/>
                      </a:cubicBezTo>
                      <a:cubicBezTo>
                        <a:pt x="35" y="51"/>
                        <a:pt x="35" y="51"/>
                        <a:pt x="35" y="51"/>
                      </a:cubicBezTo>
                      <a:cubicBezTo>
                        <a:pt x="37" y="50"/>
                        <a:pt x="40" y="49"/>
                        <a:pt x="41" y="47"/>
                      </a:cubicBezTo>
                      <a:cubicBezTo>
                        <a:pt x="52" y="51"/>
                        <a:pt x="52" y="51"/>
                        <a:pt x="52" y="51"/>
                      </a:cubicBezTo>
                      <a:cubicBezTo>
                        <a:pt x="53" y="50"/>
                        <a:pt x="53" y="50"/>
                        <a:pt x="53" y="50"/>
                      </a:cubicBezTo>
                      <a:cubicBezTo>
                        <a:pt x="57" y="43"/>
                        <a:pt x="57" y="43"/>
                        <a:pt x="57" y="43"/>
                      </a:cubicBezTo>
                      <a:cubicBezTo>
                        <a:pt x="48" y="36"/>
                        <a:pt x="48" y="36"/>
                        <a:pt x="48" y="36"/>
                      </a:cubicBezTo>
                      <a:cubicBezTo>
                        <a:pt x="49" y="34"/>
                        <a:pt x="49" y="33"/>
                        <a:pt x="49" y="32"/>
                      </a:cubicBezTo>
                      <a:close/>
                    </a:path>
                  </a:pathLst>
                </a:custGeom>
                <a:solidFill>
                  <a:srgbClr val="5383A6"/>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14"/>
                <p:cNvSpPr>
                  <a:spLocks/>
                </p:cNvSpPr>
                <p:nvPr/>
              </p:nvSpPr>
              <p:spPr bwMode="auto">
                <a:xfrm>
                  <a:off x="4191244" y="5699125"/>
                  <a:ext cx="217488" cy="233363"/>
                </a:xfrm>
                <a:custGeom>
                  <a:avLst/>
                  <a:gdLst>
                    <a:gd name="T0" fmla="*/ 49 w 57"/>
                    <a:gd name="T1" fmla="*/ 31 h 61"/>
                    <a:gd name="T2" fmla="*/ 48 w 57"/>
                    <a:gd name="T3" fmla="*/ 27 h 61"/>
                    <a:gd name="T4" fmla="*/ 57 w 57"/>
                    <a:gd name="T5" fmla="*/ 20 h 61"/>
                    <a:gd name="T6" fmla="*/ 52 w 57"/>
                    <a:gd name="T7" fmla="*/ 11 h 61"/>
                    <a:gd name="T8" fmla="*/ 42 w 57"/>
                    <a:gd name="T9" fmla="*/ 15 h 61"/>
                    <a:gd name="T10" fmla="*/ 35 w 57"/>
                    <a:gd name="T11" fmla="*/ 11 h 61"/>
                    <a:gd name="T12" fmla="*/ 33 w 57"/>
                    <a:gd name="T13" fmla="*/ 0 h 61"/>
                    <a:gd name="T14" fmla="*/ 23 w 57"/>
                    <a:gd name="T15" fmla="*/ 0 h 61"/>
                    <a:gd name="T16" fmla="*/ 21 w 57"/>
                    <a:gd name="T17" fmla="*/ 11 h 61"/>
                    <a:gd name="T18" fmla="*/ 15 w 57"/>
                    <a:gd name="T19" fmla="*/ 15 h 61"/>
                    <a:gd name="T20" fmla="*/ 5 w 57"/>
                    <a:gd name="T21" fmla="*/ 11 h 61"/>
                    <a:gd name="T22" fmla="*/ 0 w 57"/>
                    <a:gd name="T23" fmla="*/ 19 h 61"/>
                    <a:gd name="T24" fmla="*/ 8 w 57"/>
                    <a:gd name="T25" fmla="*/ 26 h 61"/>
                    <a:gd name="T26" fmla="*/ 8 w 57"/>
                    <a:gd name="T27" fmla="*/ 31 h 61"/>
                    <a:gd name="T28" fmla="*/ 8 w 57"/>
                    <a:gd name="T29" fmla="*/ 35 h 61"/>
                    <a:gd name="T30" fmla="*/ 0 w 57"/>
                    <a:gd name="T31" fmla="*/ 42 h 61"/>
                    <a:gd name="T32" fmla="*/ 5 w 57"/>
                    <a:gd name="T33" fmla="*/ 51 h 61"/>
                    <a:gd name="T34" fmla="*/ 15 w 57"/>
                    <a:gd name="T35" fmla="*/ 46 h 61"/>
                    <a:gd name="T36" fmla="*/ 21 w 57"/>
                    <a:gd name="T37" fmla="*/ 50 h 61"/>
                    <a:gd name="T38" fmla="*/ 23 w 57"/>
                    <a:gd name="T39" fmla="*/ 61 h 61"/>
                    <a:gd name="T40" fmla="*/ 33 w 57"/>
                    <a:gd name="T41" fmla="*/ 61 h 61"/>
                    <a:gd name="T42" fmla="*/ 35 w 57"/>
                    <a:gd name="T43" fmla="*/ 50 h 61"/>
                    <a:gd name="T44" fmla="*/ 42 w 57"/>
                    <a:gd name="T45" fmla="*/ 46 h 61"/>
                    <a:gd name="T46" fmla="*/ 52 w 57"/>
                    <a:gd name="T47" fmla="*/ 50 h 61"/>
                    <a:gd name="T48" fmla="*/ 57 w 57"/>
                    <a:gd name="T49" fmla="*/ 42 h 61"/>
                    <a:gd name="T50" fmla="*/ 48 w 57"/>
                    <a:gd name="T51" fmla="*/ 35 h 61"/>
                    <a:gd name="T52" fmla="*/ 49 w 57"/>
                    <a:gd name="T53"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 h="61">
                      <a:moveTo>
                        <a:pt x="49" y="31"/>
                      </a:moveTo>
                      <a:cubicBezTo>
                        <a:pt x="49" y="29"/>
                        <a:pt x="49" y="28"/>
                        <a:pt x="48" y="27"/>
                      </a:cubicBezTo>
                      <a:cubicBezTo>
                        <a:pt x="57" y="20"/>
                        <a:pt x="57" y="20"/>
                        <a:pt x="57" y="20"/>
                      </a:cubicBezTo>
                      <a:cubicBezTo>
                        <a:pt x="52" y="11"/>
                        <a:pt x="52" y="11"/>
                        <a:pt x="52" y="11"/>
                      </a:cubicBezTo>
                      <a:cubicBezTo>
                        <a:pt x="42" y="15"/>
                        <a:pt x="42" y="15"/>
                        <a:pt x="42" y="15"/>
                      </a:cubicBezTo>
                      <a:cubicBezTo>
                        <a:pt x="40" y="13"/>
                        <a:pt x="37" y="12"/>
                        <a:pt x="35" y="11"/>
                      </a:cubicBezTo>
                      <a:cubicBezTo>
                        <a:pt x="33" y="0"/>
                        <a:pt x="33" y="0"/>
                        <a:pt x="33" y="0"/>
                      </a:cubicBezTo>
                      <a:cubicBezTo>
                        <a:pt x="23" y="0"/>
                        <a:pt x="23" y="0"/>
                        <a:pt x="23" y="0"/>
                      </a:cubicBezTo>
                      <a:cubicBezTo>
                        <a:pt x="21" y="11"/>
                        <a:pt x="21" y="11"/>
                        <a:pt x="21" y="11"/>
                      </a:cubicBezTo>
                      <a:cubicBezTo>
                        <a:pt x="19" y="12"/>
                        <a:pt x="17" y="13"/>
                        <a:pt x="15" y="15"/>
                      </a:cubicBezTo>
                      <a:cubicBezTo>
                        <a:pt x="5" y="11"/>
                        <a:pt x="5" y="11"/>
                        <a:pt x="5" y="11"/>
                      </a:cubicBezTo>
                      <a:cubicBezTo>
                        <a:pt x="0" y="19"/>
                        <a:pt x="0" y="19"/>
                        <a:pt x="0" y="19"/>
                      </a:cubicBezTo>
                      <a:cubicBezTo>
                        <a:pt x="8" y="26"/>
                        <a:pt x="8" y="26"/>
                        <a:pt x="8" y="26"/>
                      </a:cubicBezTo>
                      <a:cubicBezTo>
                        <a:pt x="8" y="28"/>
                        <a:pt x="8" y="29"/>
                        <a:pt x="8" y="31"/>
                      </a:cubicBezTo>
                      <a:cubicBezTo>
                        <a:pt x="8" y="32"/>
                        <a:pt x="8" y="33"/>
                        <a:pt x="8" y="35"/>
                      </a:cubicBezTo>
                      <a:cubicBezTo>
                        <a:pt x="0" y="42"/>
                        <a:pt x="0" y="42"/>
                        <a:pt x="0" y="42"/>
                      </a:cubicBezTo>
                      <a:cubicBezTo>
                        <a:pt x="5" y="51"/>
                        <a:pt x="5" y="51"/>
                        <a:pt x="5" y="51"/>
                      </a:cubicBezTo>
                      <a:cubicBezTo>
                        <a:pt x="15" y="46"/>
                        <a:pt x="15" y="46"/>
                        <a:pt x="15" y="46"/>
                      </a:cubicBezTo>
                      <a:cubicBezTo>
                        <a:pt x="17" y="48"/>
                        <a:pt x="19" y="49"/>
                        <a:pt x="21" y="50"/>
                      </a:cubicBezTo>
                      <a:cubicBezTo>
                        <a:pt x="23" y="61"/>
                        <a:pt x="23" y="61"/>
                        <a:pt x="23" y="61"/>
                      </a:cubicBezTo>
                      <a:cubicBezTo>
                        <a:pt x="33" y="61"/>
                        <a:pt x="33" y="61"/>
                        <a:pt x="33" y="61"/>
                      </a:cubicBezTo>
                      <a:cubicBezTo>
                        <a:pt x="35" y="50"/>
                        <a:pt x="35" y="50"/>
                        <a:pt x="35" y="50"/>
                      </a:cubicBezTo>
                      <a:cubicBezTo>
                        <a:pt x="37" y="49"/>
                        <a:pt x="40" y="48"/>
                        <a:pt x="42" y="46"/>
                      </a:cubicBezTo>
                      <a:cubicBezTo>
                        <a:pt x="52" y="50"/>
                        <a:pt x="52" y="50"/>
                        <a:pt x="52" y="50"/>
                      </a:cubicBezTo>
                      <a:cubicBezTo>
                        <a:pt x="57" y="42"/>
                        <a:pt x="57" y="42"/>
                        <a:pt x="57" y="42"/>
                      </a:cubicBezTo>
                      <a:cubicBezTo>
                        <a:pt x="48" y="35"/>
                        <a:pt x="48" y="35"/>
                        <a:pt x="48" y="35"/>
                      </a:cubicBezTo>
                      <a:cubicBezTo>
                        <a:pt x="49" y="33"/>
                        <a:pt x="49" y="32"/>
                        <a:pt x="49" y="31"/>
                      </a:cubicBezTo>
                      <a:close/>
                    </a:path>
                  </a:pathLst>
                </a:custGeom>
                <a:solidFill>
                  <a:srgbClr val="8FB4CE"/>
                </a:solidFill>
                <a:ln w="2222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6" name="TextBox 35"/>
              <p:cNvSpPr txBox="1"/>
              <p:nvPr/>
            </p:nvSpPr>
            <p:spPr>
              <a:xfrm>
                <a:off x="1589341" y="4457026"/>
                <a:ext cx="1371600" cy="454289"/>
              </a:xfrm>
              <a:prstGeom prst="rect">
                <a:avLst/>
              </a:prstGeom>
              <a:noFill/>
            </p:spPr>
            <p:txBody>
              <a:bodyPr wrap="square" rtlCol="0">
                <a:spAutoFit/>
              </a:bodyPr>
              <a:lstStyle/>
              <a:p>
                <a:r>
                  <a:rPr lang="en-US" dirty="0"/>
                  <a:t>Agent</a:t>
                </a:r>
              </a:p>
            </p:txBody>
          </p:sp>
        </p:grpSp>
        <p:cxnSp>
          <p:nvCxnSpPr>
            <p:cNvPr id="16" name="Connector: Elbow 15"/>
            <p:cNvCxnSpPr>
              <a:cxnSpLocks/>
              <a:stCxn id="44" idx="1"/>
              <a:endCxn id="10" idx="0"/>
            </p:cNvCxnSpPr>
            <p:nvPr/>
          </p:nvCxnSpPr>
          <p:spPr bwMode="auto">
            <a:xfrm rot="10800000" flipV="1">
              <a:off x="6643277" y="2319666"/>
              <a:ext cx="2948062" cy="584477"/>
            </a:xfrm>
            <a:prstGeom prst="bentConnector2">
              <a:avLst/>
            </a:prstGeom>
            <a:solidFill>
              <a:srgbClr val="FDFDFD"/>
            </a:solidFill>
            <a:ln w="28575" cap="flat" cmpd="sng" algn="ctr">
              <a:solidFill>
                <a:srgbClr val="00688F"/>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cxnSp>
          <p:nvCxnSpPr>
            <p:cNvPr id="17" name="Connector: Elbow 16"/>
            <p:cNvCxnSpPr>
              <a:cxnSpLocks/>
              <a:stCxn id="34" idx="1"/>
              <a:endCxn id="10" idx="2"/>
            </p:cNvCxnSpPr>
            <p:nvPr/>
          </p:nvCxnSpPr>
          <p:spPr bwMode="auto">
            <a:xfrm rot="10800000">
              <a:off x="6643277" y="4573925"/>
              <a:ext cx="2948062" cy="565143"/>
            </a:xfrm>
            <a:prstGeom prst="bentConnector2">
              <a:avLst/>
            </a:prstGeom>
            <a:solidFill>
              <a:srgbClr val="FDFDFD"/>
            </a:solidFill>
            <a:ln w="28575" cap="flat" cmpd="sng" algn="ctr">
              <a:solidFill>
                <a:srgbClr val="00688F"/>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cxnSp>
          <p:nvCxnSpPr>
            <p:cNvPr id="18" name="Straight Arrow Connector 17"/>
            <p:cNvCxnSpPr>
              <a:cxnSpLocks/>
              <a:stCxn id="39" idx="1"/>
              <a:endCxn id="10" idx="3"/>
            </p:cNvCxnSpPr>
            <p:nvPr/>
          </p:nvCxnSpPr>
          <p:spPr bwMode="auto">
            <a:xfrm flipH="1">
              <a:off x="7725542" y="3731730"/>
              <a:ext cx="1865797" cy="7304"/>
            </a:xfrm>
            <a:prstGeom prst="straightConnector1">
              <a:avLst/>
            </a:prstGeom>
            <a:solidFill>
              <a:srgbClr val="FDFDFD"/>
            </a:solidFill>
            <a:ln w="28575" cap="flat" cmpd="sng" algn="ctr">
              <a:solidFill>
                <a:srgbClr val="00688F"/>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19" name="TextBox 18"/>
            <p:cNvSpPr txBox="1"/>
            <p:nvPr/>
          </p:nvSpPr>
          <p:spPr>
            <a:xfrm>
              <a:off x="6693679" y="1816678"/>
              <a:ext cx="2805175" cy="523220"/>
            </a:xfrm>
            <a:prstGeom prst="rect">
              <a:avLst/>
            </a:prstGeom>
            <a:noFill/>
          </p:spPr>
          <p:txBody>
            <a:bodyPr wrap="square" rtlCol="0">
              <a:spAutoFit/>
            </a:bodyPr>
            <a:lstStyle/>
            <a:p>
              <a:r>
                <a:rPr lang="en-US" sz="1400" dirty="0">
                  <a:solidFill>
                    <a:srgbClr val="00B0F0"/>
                  </a:solidFill>
                </a:rPr>
                <a:t>JMS (7916)</a:t>
              </a:r>
              <a:r>
                <a:rPr lang="en-US" sz="1400" dirty="0"/>
                <a:t>,</a:t>
              </a:r>
              <a:r>
                <a:rPr lang="en-US" sz="1400" dirty="0">
                  <a:solidFill>
                    <a:srgbClr val="00B0F0"/>
                  </a:solidFill>
                </a:rPr>
                <a:t> </a:t>
              </a:r>
              <a:r>
                <a:rPr lang="en-US" sz="1400" dirty="0">
                  <a:solidFill>
                    <a:srgbClr val="C00000"/>
                  </a:solidFill>
                </a:rPr>
                <a:t>HTTP proxy (20008)</a:t>
              </a:r>
              <a:r>
                <a:rPr lang="en-US" sz="1400" dirty="0"/>
                <a:t>,</a:t>
              </a:r>
              <a:r>
                <a:rPr lang="en-US" sz="1400" dirty="0">
                  <a:solidFill>
                    <a:srgbClr val="C00000"/>
                  </a:solidFill>
                </a:rPr>
                <a:t> </a:t>
              </a:r>
              <a:r>
                <a:rPr lang="en-US" sz="1400" dirty="0">
                  <a:solidFill>
                    <a:srgbClr val="0070C0"/>
                  </a:solidFill>
                </a:rPr>
                <a:t>Artifact caching (20081)</a:t>
              </a:r>
            </a:p>
          </p:txBody>
        </p:sp>
        <p:sp>
          <p:nvSpPr>
            <p:cNvPr id="20" name="TextBox 19"/>
            <p:cNvSpPr txBox="1"/>
            <p:nvPr/>
          </p:nvSpPr>
          <p:spPr>
            <a:xfrm>
              <a:off x="7919855" y="3445425"/>
              <a:ext cx="2133600" cy="307777"/>
            </a:xfrm>
            <a:prstGeom prst="rect">
              <a:avLst/>
            </a:prstGeom>
            <a:noFill/>
          </p:spPr>
          <p:txBody>
            <a:bodyPr wrap="square" rtlCol="0">
              <a:spAutoFit/>
            </a:bodyPr>
            <a:lstStyle/>
            <a:p>
              <a:r>
                <a:rPr lang="en-US" sz="1400" dirty="0">
                  <a:solidFill>
                    <a:srgbClr val="00B0F0"/>
                  </a:solidFill>
                </a:rPr>
                <a:t>7916</a:t>
              </a:r>
              <a:r>
                <a:rPr lang="en-US" sz="1400" dirty="0"/>
                <a:t>, </a:t>
              </a:r>
              <a:r>
                <a:rPr lang="en-US" sz="1400" dirty="0">
                  <a:solidFill>
                    <a:srgbClr val="C00000"/>
                  </a:solidFill>
                </a:rPr>
                <a:t>20008</a:t>
              </a:r>
              <a:r>
                <a:rPr lang="en-US" sz="1400" dirty="0"/>
                <a:t>, </a:t>
              </a:r>
              <a:r>
                <a:rPr lang="en-US" sz="1400" dirty="0">
                  <a:solidFill>
                    <a:srgbClr val="0070C0"/>
                  </a:solidFill>
                </a:rPr>
                <a:t>20081</a:t>
              </a:r>
            </a:p>
          </p:txBody>
        </p:sp>
        <p:sp>
          <p:nvSpPr>
            <p:cNvPr id="21" name="TextBox 20"/>
            <p:cNvSpPr txBox="1"/>
            <p:nvPr/>
          </p:nvSpPr>
          <p:spPr>
            <a:xfrm>
              <a:off x="6991412" y="4860010"/>
              <a:ext cx="2133600" cy="307777"/>
            </a:xfrm>
            <a:prstGeom prst="rect">
              <a:avLst/>
            </a:prstGeom>
            <a:noFill/>
          </p:spPr>
          <p:txBody>
            <a:bodyPr wrap="square" rtlCol="0">
              <a:spAutoFit/>
            </a:bodyPr>
            <a:lstStyle/>
            <a:p>
              <a:r>
                <a:rPr lang="en-US" sz="1400" dirty="0">
                  <a:solidFill>
                    <a:srgbClr val="00B0F0"/>
                  </a:solidFill>
                </a:rPr>
                <a:t>7916</a:t>
              </a:r>
              <a:r>
                <a:rPr lang="en-US" sz="1400" dirty="0"/>
                <a:t>, </a:t>
              </a:r>
              <a:r>
                <a:rPr lang="en-US" sz="1400" dirty="0">
                  <a:solidFill>
                    <a:srgbClr val="C00000"/>
                  </a:solidFill>
                </a:rPr>
                <a:t>20008</a:t>
              </a:r>
              <a:r>
                <a:rPr lang="en-US" sz="1400" dirty="0"/>
                <a:t>, </a:t>
              </a:r>
              <a:r>
                <a:rPr lang="en-US" sz="1400" dirty="0">
                  <a:solidFill>
                    <a:srgbClr val="0070C0"/>
                  </a:solidFill>
                </a:rPr>
                <a:t>20081</a:t>
              </a:r>
            </a:p>
          </p:txBody>
        </p:sp>
      </p:grpSp>
      <p:sp>
        <p:nvSpPr>
          <p:cNvPr id="23" name="Rectangle: Rounded Corners 22"/>
          <p:cNvSpPr/>
          <p:nvPr/>
        </p:nvSpPr>
        <p:spPr bwMode="auto">
          <a:xfrm>
            <a:off x="381485" y="1214820"/>
            <a:ext cx="3889985" cy="4876800"/>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52" name="TextBox 51"/>
          <p:cNvSpPr txBox="1"/>
          <p:nvPr/>
        </p:nvSpPr>
        <p:spPr>
          <a:xfrm>
            <a:off x="1447800" y="1236383"/>
            <a:ext cx="1761572" cy="369332"/>
          </a:xfrm>
          <a:prstGeom prst="rect">
            <a:avLst/>
          </a:prstGeom>
          <a:noFill/>
        </p:spPr>
        <p:txBody>
          <a:bodyPr wrap="square" rtlCol="0">
            <a:spAutoFit/>
          </a:bodyPr>
          <a:lstStyle/>
          <a:p>
            <a:r>
              <a:rPr lang="en-US" dirty="0"/>
              <a:t>Network A</a:t>
            </a:r>
          </a:p>
        </p:txBody>
      </p:sp>
      <p:grpSp>
        <p:nvGrpSpPr>
          <p:cNvPr id="4" name="Group 3"/>
          <p:cNvGrpSpPr/>
          <p:nvPr/>
        </p:nvGrpSpPr>
        <p:grpSpPr>
          <a:xfrm>
            <a:off x="2618370" y="2904144"/>
            <a:ext cx="5108760" cy="1669780"/>
            <a:chOff x="2616782" y="2904144"/>
            <a:chExt cx="5108760" cy="1669780"/>
          </a:xfrm>
        </p:grpSpPr>
        <p:sp>
          <p:nvSpPr>
            <p:cNvPr id="8" name="TextBox 7"/>
            <p:cNvSpPr txBox="1"/>
            <p:nvPr/>
          </p:nvSpPr>
          <p:spPr>
            <a:xfrm>
              <a:off x="2894012" y="3124200"/>
              <a:ext cx="1438827" cy="307777"/>
            </a:xfrm>
            <a:prstGeom prst="rect">
              <a:avLst/>
            </a:prstGeom>
            <a:noFill/>
          </p:spPr>
          <p:txBody>
            <a:bodyPr wrap="square" rtlCol="0">
              <a:spAutoFit/>
            </a:bodyPr>
            <a:lstStyle/>
            <a:p>
              <a:pPr algn="ctr"/>
              <a:r>
                <a:rPr lang="en-US" sz="1400" dirty="0">
                  <a:solidFill>
                    <a:schemeClr val="tx2">
                      <a:lumMod val="50000"/>
                    </a:schemeClr>
                  </a:solidFill>
                </a:rPr>
                <a:t>JMS (7918)</a:t>
              </a:r>
            </a:p>
          </p:txBody>
        </p:sp>
        <p:sp>
          <p:nvSpPr>
            <p:cNvPr id="9" name="TextBox 8"/>
            <p:cNvSpPr txBox="1"/>
            <p:nvPr/>
          </p:nvSpPr>
          <p:spPr>
            <a:xfrm>
              <a:off x="2616782" y="3592516"/>
              <a:ext cx="1945270" cy="523220"/>
            </a:xfrm>
            <a:prstGeom prst="rect">
              <a:avLst/>
            </a:prstGeom>
            <a:noFill/>
          </p:spPr>
          <p:txBody>
            <a:bodyPr wrap="square" rtlCol="0">
              <a:spAutoFit/>
            </a:bodyPr>
            <a:lstStyle/>
            <a:p>
              <a:pPr algn="ctr"/>
              <a:r>
                <a:rPr lang="en-US" sz="1400" dirty="0">
                  <a:solidFill>
                    <a:srgbClr val="7030A0"/>
                  </a:solidFill>
                </a:rPr>
                <a:t>HTTP(S) </a:t>
              </a:r>
            </a:p>
            <a:p>
              <a:pPr algn="ctr"/>
              <a:r>
                <a:rPr lang="en-US" sz="1400" dirty="0">
                  <a:solidFill>
                    <a:srgbClr val="7030A0"/>
                  </a:solidFill>
                </a:rPr>
                <a:t>(8080, 8443)</a:t>
              </a:r>
            </a:p>
          </p:txBody>
        </p:sp>
        <p:sp>
          <p:nvSpPr>
            <p:cNvPr id="10" name="Rectangle: Rounded Corners 9"/>
            <p:cNvSpPr/>
            <p:nvPr/>
          </p:nvSpPr>
          <p:spPr bwMode="auto">
            <a:xfrm>
              <a:off x="5561012" y="2904144"/>
              <a:ext cx="2164530" cy="166978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cxnSp>
          <p:nvCxnSpPr>
            <p:cNvPr id="14" name="Straight Arrow Connector 13"/>
            <p:cNvCxnSpPr>
              <a:cxnSpLocks/>
            </p:cNvCxnSpPr>
            <p:nvPr/>
          </p:nvCxnSpPr>
          <p:spPr bwMode="auto">
            <a:xfrm flipH="1">
              <a:off x="2837330" y="3465556"/>
              <a:ext cx="2723682" cy="1343"/>
            </a:xfrm>
            <a:prstGeom prst="straightConnector1">
              <a:avLst/>
            </a:prstGeom>
            <a:solidFill>
              <a:srgbClr val="FDFDFD"/>
            </a:solidFill>
            <a:ln w="28575" cap="flat" cmpd="sng" algn="ctr">
              <a:solidFill>
                <a:srgbClr val="00688F"/>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15" name="TextBox 14"/>
            <p:cNvSpPr txBox="1"/>
            <p:nvPr/>
          </p:nvSpPr>
          <p:spPr>
            <a:xfrm>
              <a:off x="5896375" y="3337526"/>
              <a:ext cx="1447800" cy="400110"/>
            </a:xfrm>
            <a:prstGeom prst="rect">
              <a:avLst/>
            </a:prstGeom>
            <a:noFill/>
          </p:spPr>
          <p:txBody>
            <a:bodyPr wrap="square" rtlCol="0">
              <a:spAutoFit/>
            </a:bodyPr>
            <a:lstStyle/>
            <a:p>
              <a:pPr algn="ctr"/>
              <a:r>
                <a:rPr lang="en-US" sz="2000" dirty="0"/>
                <a:t>Agent Relay</a:t>
              </a:r>
            </a:p>
          </p:txBody>
        </p:sp>
        <p:cxnSp>
          <p:nvCxnSpPr>
            <p:cNvPr id="54" name="Straight Arrow Connector 53"/>
            <p:cNvCxnSpPr>
              <a:cxnSpLocks/>
            </p:cNvCxnSpPr>
            <p:nvPr/>
          </p:nvCxnSpPr>
          <p:spPr bwMode="auto">
            <a:xfrm>
              <a:off x="2837330" y="4180819"/>
              <a:ext cx="2723682" cy="10181"/>
            </a:xfrm>
            <a:prstGeom prst="straightConnector1">
              <a:avLst/>
            </a:prstGeom>
            <a:solidFill>
              <a:srgbClr val="FDFDFD"/>
            </a:solidFill>
            <a:ln w="28575" cap="flat" cmpd="sng" algn="ctr">
              <a:solidFill>
                <a:srgbClr val="00688F"/>
              </a:solidFill>
              <a:prstDash val="solid"/>
              <a:round/>
              <a:headEnd type="triangle"/>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grpSp>
        <p:nvGrpSpPr>
          <p:cNvPr id="3" name="Group 2"/>
          <p:cNvGrpSpPr/>
          <p:nvPr/>
        </p:nvGrpSpPr>
        <p:grpSpPr>
          <a:xfrm>
            <a:off x="4334428" y="1214820"/>
            <a:ext cx="7552773" cy="5255434"/>
            <a:chOff x="4332839" y="1214820"/>
            <a:chExt cx="7552773" cy="5255434"/>
          </a:xfrm>
        </p:grpSpPr>
        <p:sp>
          <p:nvSpPr>
            <p:cNvPr id="24" name="Rectangle: Rounded Corners 23"/>
            <p:cNvSpPr/>
            <p:nvPr/>
          </p:nvSpPr>
          <p:spPr bwMode="auto">
            <a:xfrm>
              <a:off x="5338915" y="1214820"/>
              <a:ext cx="6546697" cy="4876800"/>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chemeClr val="tx1"/>
                </a:solidFill>
                <a:latin typeface="Arial" panose="020B0604020202020204" pitchFamily="34" charset="0"/>
              </a:endParaRPr>
            </a:p>
          </p:txBody>
        </p:sp>
        <p:sp>
          <p:nvSpPr>
            <p:cNvPr id="26" name="TextBox 25"/>
            <p:cNvSpPr txBox="1"/>
            <p:nvPr/>
          </p:nvSpPr>
          <p:spPr>
            <a:xfrm>
              <a:off x="4332839" y="6070144"/>
              <a:ext cx="1115096" cy="400110"/>
            </a:xfrm>
            <a:prstGeom prst="rect">
              <a:avLst/>
            </a:prstGeom>
            <a:noFill/>
          </p:spPr>
          <p:txBody>
            <a:bodyPr wrap="square" rtlCol="0">
              <a:spAutoFit/>
            </a:bodyPr>
            <a:lstStyle/>
            <a:p>
              <a:r>
                <a:rPr lang="en-US" sz="2000" dirty="0"/>
                <a:t>Firewall</a:t>
              </a:r>
            </a:p>
          </p:txBody>
        </p:sp>
        <p:sp>
          <p:nvSpPr>
            <p:cNvPr id="53" name="TextBox 52"/>
            <p:cNvSpPr txBox="1"/>
            <p:nvPr/>
          </p:nvSpPr>
          <p:spPr>
            <a:xfrm>
              <a:off x="7693960" y="1236383"/>
              <a:ext cx="1761572" cy="369332"/>
            </a:xfrm>
            <a:prstGeom prst="rect">
              <a:avLst/>
            </a:prstGeom>
            <a:noFill/>
          </p:spPr>
          <p:txBody>
            <a:bodyPr wrap="square" rtlCol="0">
              <a:spAutoFit/>
            </a:bodyPr>
            <a:lstStyle/>
            <a:p>
              <a:r>
                <a:rPr lang="en-US" dirty="0"/>
                <a:t>Network B</a:t>
              </a:r>
            </a:p>
          </p:txBody>
        </p:sp>
        <p:pic>
          <p:nvPicPr>
            <p:cNvPr id="58" name="Picture 6" descr="C:\!!!!Clip_art\!!!Large_Emf_collection\Firewall_vertical_4XL_145pc.e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1357" y="1294799"/>
              <a:ext cx="450000" cy="47250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3152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2000" b="1" dirty="0">
                <a:solidFill>
                  <a:srgbClr val="00649D"/>
                </a:solidFill>
                <a:latin typeface="Arial" panose="020B0604020202020204" pitchFamily="34" charset="0"/>
                <a:cs typeface="Arial" panose="020B0604020202020204" pitchFamily="34" charset="0"/>
              </a:rPr>
              <a:t>Agent relays coordinate communication between agents and the server –JMS &amp; Web</a:t>
            </a:r>
            <a:endParaRPr lang="en-IN" sz="2000" dirty="0"/>
          </a:p>
        </p:txBody>
      </p:sp>
      <p:sp>
        <p:nvSpPr>
          <p:cNvPr id="3" name="Slide Number Placeholder 2"/>
          <p:cNvSpPr>
            <a:spLocks noGrp="1"/>
          </p:cNvSpPr>
          <p:nvPr>
            <p:ph type="sldNum" sz="quarter" idx="4"/>
          </p:nvPr>
        </p:nvSpPr>
        <p:spPr/>
        <p:txBody>
          <a:bodyPr/>
          <a:lstStyle/>
          <a:p>
            <a:fld id="{039C7415-12ED-1F44-BE03-24001F31E4F6}" type="slidenum">
              <a:rPr lang="en-US" smtClean="0"/>
              <a:pPr/>
              <a:t>7</a:t>
            </a:fld>
            <a:endParaRPr lang="en-US"/>
          </a:p>
        </p:txBody>
      </p:sp>
      <p:pic>
        <p:nvPicPr>
          <p:cNvPr id="4" name="Picture 3"/>
          <p:cNvPicPr>
            <a:picLocks noChangeAspect="1"/>
          </p:cNvPicPr>
          <p:nvPr/>
        </p:nvPicPr>
        <p:blipFill>
          <a:blip r:embed="rId3"/>
          <a:stretch>
            <a:fillRect/>
          </a:stretch>
        </p:blipFill>
        <p:spPr>
          <a:xfrm>
            <a:off x="3581400" y="703279"/>
            <a:ext cx="6145306" cy="5803900"/>
          </a:xfrm>
          <a:prstGeom prst="rect">
            <a:avLst/>
          </a:prstGeom>
        </p:spPr>
      </p:pic>
    </p:spTree>
    <p:extLst>
      <p:ext uri="{BB962C8B-B14F-4D97-AF65-F5344CB8AC3E}">
        <p14:creationId xmlns:p14="http://schemas.microsoft.com/office/powerpoint/2010/main" val="98481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Metadata/metadata.xml><?xml version="1.0" encoding="utf-8"?>
<metadata xmlns:m="http://www.titus.com/ns/hcl" id="c7ffe482-34c8-42b0-b6c4-351a5eb40ca3">
  <m:HCLClassification value="HCL_Cla5s_C0nf1dent1al">
    <alt>HCLClassification=HCL_Cla5s_C0nf1dent1al</alt>
  </m:HCLClassification>
</metadata>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90899C1879424C971D457B81F75BDD" ma:contentTypeVersion="13" ma:contentTypeDescription="Create a new document." ma:contentTypeScope="" ma:versionID="5817f7db6ca574c5d2740c200e0fe1ae">
  <xsd:schema xmlns:xsd="http://www.w3.org/2001/XMLSchema" xmlns:xs="http://www.w3.org/2001/XMLSchema" xmlns:p="http://schemas.microsoft.com/office/2006/metadata/properties" xmlns:ns2="95de2b52-a033-41bc-8e79-11368e9c542d" xmlns:ns3="c936785c-3207-4d7a-8b5b-15d74cf33123" targetNamespace="http://schemas.microsoft.com/office/2006/metadata/properties" ma:root="true" ma:fieldsID="8b8f604680a4553b575b7952fd1165ed" ns2:_="" ns3:_="">
    <xsd:import namespace="95de2b52-a033-41bc-8e79-11368e9c542d"/>
    <xsd:import namespace="c936785c-3207-4d7a-8b5b-15d74cf331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e2b52-a033-41bc-8e79-11368e9c54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936785c-3207-4d7a-8b5b-15d74cf331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70A81E-E158-46CF-80F4-B065FFD35B96}"/>
</file>

<file path=customXml/itemProps2.xml><?xml version="1.0" encoding="utf-8"?>
<ds:datastoreItem xmlns:ds="http://schemas.openxmlformats.org/officeDocument/2006/customXml" ds:itemID="{035D5D35-64BC-4E26-9C69-D769D5C948D5}"/>
</file>

<file path=customXml/itemProps3.xml><?xml version="1.0" encoding="utf-8"?>
<ds:datastoreItem xmlns:ds="http://schemas.openxmlformats.org/officeDocument/2006/customXml" ds:itemID="{D85C480F-F2E7-4AD5-A93F-D00977993954}"/>
</file>

<file path=docProps/app.xml><?xml version="1.0" encoding="utf-8"?>
<Properties xmlns="http://schemas.openxmlformats.org/officeDocument/2006/extended-properties" xmlns:vt="http://schemas.openxmlformats.org/officeDocument/2006/docPropsVTypes">
  <TotalTime>61</TotalTime>
  <Words>1053</Words>
  <Application>Microsoft Office PowerPoint</Application>
  <PresentationFormat>Widescreen</PresentationFormat>
  <Paragraphs>113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Gotham Book</vt:lpstr>
      <vt:lpstr>Office Theme</vt:lpstr>
      <vt:lpstr>An agent is a lightweight process that usually runs on a deployment-target host </vt:lpstr>
      <vt:lpstr>Agents are installed with installation scripts</vt:lpstr>
      <vt:lpstr>Agents open direct connections to the server</vt:lpstr>
      <vt:lpstr>An agent consists of a worker process and a monitor process</vt:lpstr>
      <vt:lpstr>Many agent features are managed from Launch</vt:lpstr>
      <vt:lpstr>Agent relays coordinate communication between agents and the server –JMS Agents</vt:lpstr>
      <vt:lpstr>Agent relays coordinate communication between agents and the server –JMS &amp; Web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agent is a lightweight process that usually runs on a deployment-target host </dc:title>
  <dc:creator>Srinivasarao Jalasutram</dc:creator>
  <cp:lastModifiedBy>Srinivasarao Jalasutram</cp:lastModifiedBy>
  <cp:revision>21</cp:revision>
  <dcterms:created xsi:type="dcterms:W3CDTF">2022-03-30T06:46:30Z</dcterms:created>
  <dcterms:modified xsi:type="dcterms:W3CDTF">2022-06-26T15:17:59Z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0x0101005990899C1879424C971D457B81F75BDD</vt:lpwstr>
  </property>
  <property fmtid="{D5CDD505-2E9C-101B-9397-08002B2CF9AE}" pid="3" name="HCLClassification">
    <vt:lpwstr>HCL_Cla5s_C0nf1dent1al</vt:lpwstr>
  </property>
  <property fmtid="{D5CDD505-2E9C-101B-9397-08002B2CF9AE}" pid="4" name="TitusGUID">
    <vt:lpwstr>c7ffe482-34c8-42b0-b6c4-351a5eb40ca3</vt:lpwstr>
  </property>
</Properties>
</file>